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 id="2147483682" r:id="rId5"/>
  </p:sldMasterIdLst>
  <p:notesMasterIdLst>
    <p:notesMasterId r:id="rId53"/>
  </p:notesMasterIdLst>
  <p:handoutMasterIdLst>
    <p:handoutMasterId r:id="rId54"/>
  </p:handoutMasterIdLst>
  <p:sldIdLst>
    <p:sldId id="327" r:id="rId6"/>
    <p:sldId id="330" r:id="rId7"/>
    <p:sldId id="331" r:id="rId8"/>
    <p:sldId id="332" r:id="rId9"/>
    <p:sldId id="298" r:id="rId10"/>
    <p:sldId id="262" r:id="rId11"/>
    <p:sldId id="263" r:id="rId12"/>
    <p:sldId id="302" r:id="rId13"/>
    <p:sldId id="264" r:id="rId14"/>
    <p:sldId id="266" r:id="rId15"/>
    <p:sldId id="265" r:id="rId16"/>
    <p:sldId id="276" r:id="rId17"/>
    <p:sldId id="303" r:id="rId18"/>
    <p:sldId id="293" r:id="rId19"/>
    <p:sldId id="33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80B905-197E-4B3C-AB51-9D9A525E06FC}" v="5" dt="2024-04-26T06:39:08.928"/>
    <p1510:client id="{58E54A78-43FA-426B-9AFC-BDA3A2D7A3FB}" v="236" dt="2024-04-26T07:11:44.675"/>
    <p1510:client id="{B783B2C4-3CF0-4CFE-A98F-D72F18734F57}" v="3023" dt="2024-04-26T08:26:01.71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242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521107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5382709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345914991"/>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705699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69602053"/>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655315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05679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94930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405157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119346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33798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051287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21160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4/26/2024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50188364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ehmetkadri1/IBM-Data-Scientist-Capstone-/blob/896ed6e523d7656bf9b5a3409b65c3d99599f806/Week2-Data%20Scienctist%20Capstone/EDAVisualization.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ehmetkadri1/IBM-Data-Scientist-Capstone-/blob/896ed6e523d7656bf9b5a3409b65c3d99599f806/Week2-Data%20Scienctist%20Capstone/EDASQL.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ehmetkadri1/IBM-Data-Scientist-Capstone-/blob/896ed6e523d7656bf9b5a3409b65c3d99599f806/Week3-Data%20Scienctist%20Capstone/InteractiveVisualsAnalytics.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ehmetkadri1/IBM-Data-Scientist-Capstone-/blob/896ed6e523d7656bf9b5a3409b65c3d99599f806/Week3-Data%20Scienctist%20Capstone/DV0101EN-Final_Assign_Part_2_Questions.py"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ehmetkadri1/IBM-Data-Scientist-Capstone-/blob/0ffc5d9b91a55fcb169e697c1721f9af4a4875db/Week4%20-%20Data%20Scientist%20Capstone/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hyperlink" Target="https://github.com/mehmetkadri1/IBM-Data-Scientist-Capstone-.git"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ehmetkadri1/IBM-Data-Scientist-Capstone-/blob/896ed6e523d7656bf9b5a3409b65c3d99599f806/Week1-Data%20Scienctist%20Capstone/DataCollectionAPI.ipynb"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ehmetkadri1/IBM-Data-Scientist-Capstone-/blob/896ed6e523d7656bf9b5a3409b65c3d99599f806/Week1-Data%20Scienctist%20Capstone/DataCollectionWebScraping.ipynb"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ehmetkadri1/IBM-Data-Scientist-Capstone-/blob/896ed6e523d7656bf9b5a3409b65c3d99599f806/Week1-Data%20Scienctist%20Capstone/DataWrangling.ipynb"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Mehmet Kadri Is </a:t>
            </a:r>
          </a:p>
          <a:p>
            <a:r>
              <a:rPr lang="en-US">
                <a:solidFill>
                  <a:schemeClr val="bg2"/>
                </a:solidFill>
                <a:latin typeface="Abadi" panose="020B0604020104020204" pitchFamily="34" charset="0"/>
                <a:ea typeface="SF Pro" pitchFamily="2" charset="0"/>
                <a:cs typeface="SF Pro" pitchFamily="2" charset="0"/>
              </a:rPr>
              <a:t>25/04/2024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53739"/>
            <a:ext cx="11399059" cy="4423224"/>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a:solidFill>
                  <a:schemeClr val="accent3">
                    <a:lumMod val="25000"/>
                  </a:schemeClr>
                </a:solidFill>
                <a:latin typeface="Abadi"/>
              </a:rPr>
              <a:t>Chart Plotted and Reason:</a:t>
            </a:r>
          </a:p>
          <a:p>
            <a:pPr>
              <a:lnSpc>
                <a:spcPct val="100000"/>
              </a:lnSpc>
              <a:spcBef>
                <a:spcPts val="1400"/>
              </a:spcBef>
            </a:pPr>
            <a:r>
              <a:rPr lang="en-US" sz="2200" err="1">
                <a:solidFill>
                  <a:schemeClr val="accent3">
                    <a:lumMod val="25000"/>
                  </a:schemeClr>
                </a:solidFill>
                <a:latin typeface="Abadi"/>
              </a:rPr>
              <a:t>FlightNumber</a:t>
            </a:r>
            <a:r>
              <a:rPr lang="en-US" sz="2200">
                <a:solidFill>
                  <a:schemeClr val="accent3">
                    <a:lumMod val="25000"/>
                  </a:schemeClr>
                </a:solidFill>
                <a:latin typeface="Abadi"/>
              </a:rPr>
              <a:t> vs. </a:t>
            </a:r>
            <a:r>
              <a:rPr lang="en-US" sz="2200" err="1">
                <a:solidFill>
                  <a:schemeClr val="accent3">
                    <a:lumMod val="25000"/>
                  </a:schemeClr>
                </a:solidFill>
                <a:latin typeface="Abadi"/>
              </a:rPr>
              <a:t>PayloadMass</a:t>
            </a:r>
            <a:r>
              <a:rPr lang="en-US" sz="2200">
                <a:solidFill>
                  <a:schemeClr val="accent3">
                    <a:lumMod val="25000"/>
                  </a:schemeClr>
                </a:solidFill>
                <a:latin typeface="Abadi"/>
              </a:rPr>
              <a:t>: Shows how flight number and payload mass relate to landing success, indicating heavier payloads my lead to less successful landing.</a:t>
            </a:r>
          </a:p>
          <a:p>
            <a:pPr>
              <a:lnSpc>
                <a:spcPct val="100000"/>
              </a:lnSpc>
              <a:spcBef>
                <a:spcPts val="1400"/>
              </a:spcBef>
            </a:pPr>
            <a:r>
              <a:rPr lang="en-US" sz="2200" err="1">
                <a:solidFill>
                  <a:schemeClr val="accent3">
                    <a:lumMod val="25000"/>
                  </a:schemeClr>
                </a:solidFill>
                <a:latin typeface="Abadi"/>
              </a:rPr>
              <a:t>FlightNumber</a:t>
            </a:r>
            <a:r>
              <a:rPr lang="en-US" sz="2200">
                <a:solidFill>
                  <a:schemeClr val="accent3">
                    <a:lumMod val="25000"/>
                  </a:schemeClr>
                </a:solidFill>
                <a:latin typeface="Abadi"/>
              </a:rPr>
              <a:t> vs. </a:t>
            </a:r>
            <a:r>
              <a:rPr lang="en-US" sz="2200" err="1">
                <a:solidFill>
                  <a:schemeClr val="accent3">
                    <a:lumMod val="25000"/>
                  </a:schemeClr>
                </a:solidFill>
                <a:latin typeface="Abadi"/>
              </a:rPr>
              <a:t>LaunchSite</a:t>
            </a:r>
            <a:r>
              <a:rPr lang="en-US" sz="2200">
                <a:solidFill>
                  <a:schemeClr val="accent3">
                    <a:lumMod val="25000"/>
                  </a:schemeClr>
                </a:solidFill>
                <a:latin typeface="Abadi"/>
              </a:rPr>
              <a:t>: Identifies any patterns between launch site and mission success.</a:t>
            </a:r>
          </a:p>
          <a:p>
            <a:pPr>
              <a:lnSpc>
                <a:spcPct val="100000"/>
              </a:lnSpc>
              <a:spcBef>
                <a:spcPts val="1400"/>
              </a:spcBef>
            </a:pPr>
            <a:r>
              <a:rPr lang="en-US" sz="2200" err="1">
                <a:solidFill>
                  <a:schemeClr val="accent3">
                    <a:lumMod val="25000"/>
                  </a:schemeClr>
                </a:solidFill>
                <a:latin typeface="Abadi"/>
              </a:rPr>
              <a:t>PayloadMass</a:t>
            </a:r>
            <a:r>
              <a:rPr lang="en-US" sz="2200">
                <a:solidFill>
                  <a:schemeClr val="accent3">
                    <a:lumMod val="25000"/>
                  </a:schemeClr>
                </a:solidFill>
                <a:latin typeface="Abadi"/>
              </a:rPr>
              <a:t> vs. </a:t>
            </a:r>
            <a:r>
              <a:rPr lang="en-US" sz="2200" err="1">
                <a:solidFill>
                  <a:schemeClr val="accent3">
                    <a:lumMod val="25000"/>
                  </a:schemeClr>
                </a:solidFill>
                <a:latin typeface="Abadi"/>
              </a:rPr>
              <a:t>LaunchSite</a:t>
            </a:r>
            <a:r>
              <a:rPr lang="en-US" sz="2200">
                <a:solidFill>
                  <a:schemeClr val="accent3">
                    <a:lumMod val="25000"/>
                  </a:schemeClr>
                </a:solidFill>
                <a:latin typeface="Abadi"/>
              </a:rPr>
              <a:t>: Illustrates the relationship between payload mass and launch site.</a:t>
            </a:r>
          </a:p>
          <a:p>
            <a:pPr>
              <a:lnSpc>
                <a:spcPct val="100000"/>
              </a:lnSpc>
              <a:spcBef>
                <a:spcPts val="1400"/>
              </a:spcBef>
            </a:pPr>
            <a:r>
              <a:rPr lang="en-US" sz="2200" err="1">
                <a:solidFill>
                  <a:schemeClr val="accent3">
                    <a:lumMod val="25000"/>
                  </a:schemeClr>
                </a:solidFill>
                <a:latin typeface="Abadi"/>
              </a:rPr>
              <a:t>FlightNumber</a:t>
            </a:r>
            <a:r>
              <a:rPr lang="en-US" sz="2200">
                <a:solidFill>
                  <a:schemeClr val="accent3">
                    <a:lumMod val="25000"/>
                  </a:schemeClr>
                </a:solidFill>
                <a:latin typeface="Abadi"/>
              </a:rPr>
              <a:t> vs. Orbit Type: Reveals any patterns between flight number and orbit type.</a:t>
            </a:r>
          </a:p>
          <a:p>
            <a:pPr>
              <a:lnSpc>
                <a:spcPct val="100000"/>
              </a:lnSpc>
              <a:spcBef>
                <a:spcPts val="1400"/>
              </a:spcBef>
            </a:pPr>
            <a:r>
              <a:rPr lang="en-US" sz="220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https://github.com/mehmetkadri1/IBM-Data-Scientist-Capstone-/blob/896ed6e523d7656bf9b5a3409b65c3d99599f806/Week2-Data%20Scienctist%20Capstone/EDAVisualization.ipynb</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cs typeface="Calibri"/>
            </a:endParaRPr>
          </a:p>
          <a:p>
            <a:endParaRPr lang="en-US">
              <a:cs typeface="Calibri" panose="020F0502020204030204"/>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49066"/>
            <a:ext cx="11542832" cy="4408847"/>
          </a:xfrm>
          <a:prstGeom prst="rect">
            <a:avLst/>
          </a:prstGeom>
        </p:spPr>
        <p:txBody>
          <a:bodyPr lIns="91440" tIns="45720" rIns="91440" bIns="45720" anchor="t">
            <a:normAutofit lnSpcReduction="10000"/>
          </a:bodyPr>
          <a:lstStyle/>
          <a:p>
            <a:pPr marL="0" indent="0">
              <a:lnSpc>
                <a:spcPct val="100000"/>
              </a:lnSpc>
              <a:spcBef>
                <a:spcPts val="1400"/>
              </a:spcBef>
              <a:buNone/>
            </a:pPr>
            <a:r>
              <a:rPr lang="en-US" sz="2200">
                <a:solidFill>
                  <a:schemeClr val="accent3">
                    <a:lumMod val="25000"/>
                  </a:schemeClr>
                </a:solidFill>
                <a:latin typeface="Abadi"/>
              </a:rPr>
              <a:t>Summary of SQL queries :</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Unique launch sites</a:t>
            </a:r>
          </a:p>
          <a:p>
            <a:pPr>
              <a:lnSpc>
                <a:spcPct val="100000"/>
              </a:lnSpc>
              <a:spcBef>
                <a:spcPts val="1400"/>
              </a:spcBef>
            </a:pPr>
            <a:r>
              <a:rPr lang="en-US" sz="2200">
                <a:solidFill>
                  <a:schemeClr val="accent3">
                    <a:lumMod val="25000"/>
                  </a:schemeClr>
                </a:solidFill>
                <a:latin typeface="Abadi"/>
              </a:rPr>
              <a:t>Records with launch sites starting with 'CCA'</a:t>
            </a:r>
          </a:p>
          <a:p>
            <a:pPr>
              <a:lnSpc>
                <a:spcPct val="100000"/>
              </a:lnSpc>
              <a:spcBef>
                <a:spcPts val="1400"/>
              </a:spcBef>
            </a:pPr>
            <a:r>
              <a:rPr lang="en-US" sz="2200">
                <a:solidFill>
                  <a:schemeClr val="accent3">
                    <a:lumMod val="25000"/>
                  </a:schemeClr>
                </a:solidFill>
                <a:latin typeface="Abadi"/>
              </a:rPr>
              <a:t>Total payload mass by NASA (CRS) boosters</a:t>
            </a:r>
          </a:p>
          <a:p>
            <a:pPr>
              <a:lnSpc>
                <a:spcPct val="100000"/>
              </a:lnSpc>
              <a:spcBef>
                <a:spcPts val="1400"/>
              </a:spcBef>
            </a:pPr>
            <a:r>
              <a:rPr lang="en-US" sz="2200">
                <a:solidFill>
                  <a:schemeClr val="accent3">
                    <a:lumMod val="25000"/>
                  </a:schemeClr>
                </a:solidFill>
                <a:latin typeface="Abadi"/>
              </a:rPr>
              <a:t>Data of first successful ground pad landing</a:t>
            </a:r>
          </a:p>
          <a:p>
            <a:pPr>
              <a:lnSpc>
                <a:spcPct val="100000"/>
              </a:lnSpc>
              <a:spcBef>
                <a:spcPts val="1400"/>
              </a:spcBef>
            </a:pPr>
            <a:r>
              <a:rPr lang="en-US" sz="2200">
                <a:solidFill>
                  <a:schemeClr val="accent3">
                    <a:lumMod val="25000"/>
                  </a:schemeClr>
                </a:solidFill>
                <a:latin typeface="Abadi"/>
              </a:rPr>
              <a:t>Boosters with drone ship success and payload between 4000 and 6000</a:t>
            </a:r>
          </a:p>
          <a:p>
            <a:pPr>
              <a:lnSpc>
                <a:spcPct val="100000"/>
              </a:lnSpc>
              <a:spcBef>
                <a:spcPts val="1400"/>
              </a:spcBef>
            </a:pPr>
            <a:r>
              <a:rPr lang="en-US" sz="2200">
                <a:solidFill>
                  <a:schemeClr val="accent3">
                    <a:lumMod val="25000"/>
                  </a:schemeClr>
                </a:solidFill>
                <a:latin typeface="Abadi"/>
              </a:rPr>
              <a:t>Count of landing outcomes between 2010-06-04 and 2017-03-20, ranked</a:t>
            </a:r>
          </a:p>
          <a:p>
            <a:pPr>
              <a:lnSpc>
                <a:spcPct val="100000"/>
              </a:lnSpc>
              <a:spcBef>
                <a:spcPts val="1400"/>
              </a:spcBef>
            </a:pPr>
            <a:r>
              <a:rPr lang="en-US" sz="2200">
                <a:solidFill>
                  <a:schemeClr val="accent3">
                    <a:lumMod val="25000"/>
                  </a:schemeClr>
                </a:solidFill>
                <a:ea typeface="+mn-lt"/>
                <a:cs typeface="+mn-lt"/>
                <a:hlinkClick r:id="rId3"/>
              </a:rPr>
              <a:t>https://github.com/mehmetkadri1/IBM-Data-Scientist-Capstone-/blob/896ed6e523d7656bf9b5a3409b65c3d99599f806/Week2-Data%20Scienctist%20Capstone/EDASQL.ipynb</a:t>
            </a:r>
            <a:endParaRPr lang="en-US" sz="2200">
              <a:solidFill>
                <a:schemeClr val="accent3">
                  <a:lumMod val="25000"/>
                </a:schemeClr>
              </a:solidFill>
              <a:latin typeface="Abadi"/>
              <a:hlinkClick r:id="rId3"/>
            </a:endParaRPr>
          </a:p>
          <a:p>
            <a:pPr>
              <a:lnSpc>
                <a:spcPct val="100000"/>
              </a:lnSpc>
              <a:spcBef>
                <a:spcPts val="1400"/>
              </a:spcBef>
            </a:pPr>
            <a:endParaRPr lang="en-US" sz="2200">
              <a:solidFill>
                <a:schemeClr val="accent3">
                  <a:lumMod val="25000"/>
                </a:schemeClr>
              </a:solidFill>
              <a:cs typeface="Calibri"/>
            </a:endParaRPr>
          </a:p>
          <a:p>
            <a:endParaRPr lang="en-US"/>
          </a:p>
          <a:p>
            <a:endParaRPr lang="en-US"/>
          </a:p>
          <a:p>
            <a:endParaRPr lang="en-US">
              <a:cs typeface="Calibri" panose="020F0502020204030204"/>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74838"/>
            <a:ext cx="11406996" cy="4423223"/>
          </a:xfrm>
          <a:prstGeom prst="rect">
            <a:avLst/>
          </a:prstGeom>
        </p:spPr>
        <p:txBody>
          <a:bodyPr vert="horz" lIns="91440" tIns="45720" rIns="91440" bIns="45720" rtlCol="0" anchor="t">
            <a:normAutofit lnSpcReduction="10000"/>
          </a:bodyPr>
          <a:lstStyle/>
          <a:p>
            <a:pPr marL="0" indent="0">
              <a:lnSpc>
                <a:spcPct val="100000"/>
              </a:lnSpc>
              <a:spcBef>
                <a:spcPts val="1400"/>
              </a:spcBef>
              <a:buNone/>
            </a:pPr>
            <a:r>
              <a:rPr lang="en-US" sz="2200">
                <a:solidFill>
                  <a:schemeClr val="accent3">
                    <a:lumMod val="25000"/>
                  </a:schemeClr>
                </a:solidFill>
                <a:latin typeface="Abadi"/>
              </a:rPr>
              <a:t>Summary of map objects</a:t>
            </a:r>
          </a:p>
          <a:p>
            <a:pPr>
              <a:lnSpc>
                <a:spcPct val="100000"/>
              </a:lnSpc>
              <a:spcBef>
                <a:spcPts val="1400"/>
              </a:spcBef>
            </a:pPr>
            <a:r>
              <a:rPr lang="en-US" sz="2200">
                <a:solidFill>
                  <a:schemeClr val="accent3">
                    <a:lumMod val="25000"/>
                  </a:schemeClr>
                </a:solidFill>
                <a:latin typeface="Abadi"/>
              </a:rPr>
              <a:t>Added Circle objects around launch sites with popups showing site names.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Used Marker objects with custom icons and popups for each launch site.</a:t>
            </a:r>
          </a:p>
          <a:p>
            <a:pPr>
              <a:lnSpc>
                <a:spcPct val="100000"/>
              </a:lnSpc>
              <a:spcBef>
                <a:spcPts val="1400"/>
              </a:spcBef>
            </a:pPr>
            <a:r>
              <a:rPr lang="en-US" sz="2200">
                <a:solidFill>
                  <a:schemeClr val="accent3">
                    <a:lumMod val="25000"/>
                  </a:schemeClr>
                </a:solidFill>
                <a:latin typeface="Abadi"/>
              </a:rPr>
              <a:t>Employed </a:t>
            </a:r>
            <a:r>
              <a:rPr lang="en-US" sz="2200" err="1">
                <a:solidFill>
                  <a:schemeClr val="accent3">
                    <a:lumMod val="25000"/>
                  </a:schemeClr>
                </a:solidFill>
                <a:latin typeface="Abadi"/>
              </a:rPr>
              <a:t>MarkerCluster</a:t>
            </a:r>
            <a:r>
              <a:rPr lang="en-US" sz="2200">
                <a:solidFill>
                  <a:schemeClr val="accent3">
                    <a:lumMod val="25000"/>
                  </a:schemeClr>
                </a:solidFill>
                <a:latin typeface="Abadi"/>
              </a:rPr>
              <a:t> for nearby site grouping.</a:t>
            </a:r>
          </a:p>
          <a:p>
            <a:pPr>
              <a:lnSpc>
                <a:spcPct val="100000"/>
              </a:lnSpc>
              <a:spcBef>
                <a:spcPts val="1400"/>
              </a:spcBef>
            </a:pPr>
            <a:r>
              <a:rPr lang="en-US" sz="2200">
                <a:solidFill>
                  <a:schemeClr val="accent3">
                    <a:lumMod val="25000"/>
                  </a:schemeClr>
                </a:solidFill>
                <a:latin typeface="Abadi"/>
              </a:rPr>
              <a:t>Integrated </a:t>
            </a:r>
            <a:r>
              <a:rPr lang="en-US" sz="2200" err="1">
                <a:solidFill>
                  <a:schemeClr val="accent3">
                    <a:lumMod val="25000"/>
                  </a:schemeClr>
                </a:solidFill>
                <a:latin typeface="Abadi"/>
              </a:rPr>
              <a:t>MousePosition</a:t>
            </a:r>
            <a:r>
              <a:rPr lang="en-US" sz="2200">
                <a:solidFill>
                  <a:schemeClr val="accent3">
                    <a:lumMod val="25000"/>
                  </a:schemeClr>
                </a:solidFill>
                <a:latin typeface="Abadi"/>
              </a:rPr>
              <a:t> for real-time latitude and longitude info.</a:t>
            </a:r>
          </a:p>
          <a:p>
            <a:pPr>
              <a:lnSpc>
                <a:spcPct val="100000"/>
              </a:lnSpc>
              <a:spcBef>
                <a:spcPts val="1400"/>
              </a:spcBef>
            </a:pPr>
            <a:r>
              <a:rPr lang="en-US" sz="2200">
                <a:solidFill>
                  <a:schemeClr val="accent3">
                    <a:lumMod val="25000"/>
                  </a:schemeClr>
                </a:solidFill>
                <a:latin typeface="Abadi"/>
              </a:rPr>
              <a:t>Calculated and visualized distances to the nearest coastline.</a:t>
            </a:r>
          </a:p>
          <a:p>
            <a:pPr marL="0" indent="0">
              <a:lnSpc>
                <a:spcPct val="100000"/>
              </a:lnSpc>
              <a:spcBef>
                <a:spcPts val="1400"/>
              </a:spcBef>
              <a:buNone/>
            </a:pPr>
            <a:r>
              <a:rPr lang="en-US" sz="2200">
                <a:solidFill>
                  <a:schemeClr val="accent3">
                    <a:lumMod val="25000"/>
                  </a:schemeClr>
                </a:solidFill>
                <a:latin typeface="Abadi"/>
              </a:rPr>
              <a:t>Interactive Map with Folium Notebook</a:t>
            </a:r>
          </a:p>
          <a:p>
            <a:pPr marL="0" indent="0">
              <a:lnSpc>
                <a:spcPct val="100000"/>
              </a:lnSpc>
              <a:spcBef>
                <a:spcPts val="1400"/>
              </a:spcBef>
              <a:buNone/>
            </a:pPr>
            <a:r>
              <a:rPr lang="en-US" sz="2200">
                <a:solidFill>
                  <a:schemeClr val="accent3">
                    <a:lumMod val="25000"/>
                  </a:schemeClr>
                </a:solidFill>
                <a:ea typeface="+mn-lt"/>
                <a:cs typeface="+mn-lt"/>
                <a:hlinkClick r:id="rId3"/>
              </a:rPr>
              <a:t>https://github.com/mehmetkadri1/IBM-Data-Scientist-Capstone-/blob/896ed6e523d7656bf9b5a3409b65c3d99599f806/Week3-Data%20Scienctist%20Capstone/InteractiveVisualsAnalytics.ipynb</a:t>
            </a:r>
            <a:r>
              <a:rPr lang="en-US" sz="2200">
                <a:solidFill>
                  <a:schemeClr val="accent3">
                    <a:lumMod val="25000"/>
                  </a:schemeClr>
                </a:solidFill>
                <a:ea typeface="+mn-lt"/>
                <a:cs typeface="+mn-lt"/>
              </a:rPr>
              <a:t> </a:t>
            </a:r>
            <a:endParaRPr lang="en-US">
              <a:solidFill>
                <a:schemeClr val="accent3">
                  <a:lumMod val="25000"/>
                </a:schemeClr>
              </a:solidFill>
            </a:endParaRPr>
          </a:p>
          <a:p>
            <a:pPr marL="0" indent="0">
              <a:lnSpc>
                <a:spcPct val="100000"/>
              </a:lnSpc>
              <a:spcBef>
                <a:spcPts val="1400"/>
              </a:spcBef>
              <a:buNone/>
            </a:pPr>
            <a:endParaRPr lang="en-US" sz="2200">
              <a:solidFill>
                <a:schemeClr val="accent3">
                  <a:lumMod val="25000"/>
                </a:schemeClr>
              </a:solidFill>
              <a:cs typeface="Calibri"/>
            </a:endParaRPr>
          </a:p>
          <a:p>
            <a:endParaRPr lang="en-US">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53739"/>
            <a:ext cx="11413436" cy="4423224"/>
          </a:xfrm>
          <a:prstGeom prst="rect">
            <a:avLst/>
          </a:prstGeom>
        </p:spPr>
        <p:txBody>
          <a:bodyPr vert="horz" lIns="91440" tIns="45720" rIns="91440" bIns="45720" rtlCol="0" anchor="t">
            <a:normAutofit fontScale="92500" lnSpcReduction="10000"/>
          </a:bodyPr>
          <a:lstStyle/>
          <a:p>
            <a:pPr marL="0" indent="0">
              <a:lnSpc>
                <a:spcPct val="100000"/>
              </a:lnSpc>
              <a:spcBef>
                <a:spcPts val="1400"/>
              </a:spcBef>
              <a:buNone/>
            </a:pPr>
            <a:r>
              <a:rPr lang="en-US" sz="2200">
                <a:solidFill>
                  <a:schemeClr val="accent3">
                    <a:lumMod val="25000"/>
                  </a:schemeClr>
                </a:solidFill>
                <a:latin typeface="Abadi"/>
              </a:rPr>
              <a:t>Success Pie Chart:</a:t>
            </a:r>
          </a:p>
          <a:p>
            <a:pPr>
              <a:lnSpc>
                <a:spcPct val="100000"/>
              </a:lnSpc>
              <a:spcBef>
                <a:spcPts val="1400"/>
              </a:spcBef>
            </a:pPr>
            <a:r>
              <a:rPr lang="en-US" sz="2200">
                <a:solidFill>
                  <a:schemeClr val="accent3">
                    <a:lumMod val="25000"/>
                  </a:schemeClr>
                </a:solidFill>
                <a:latin typeface="Abadi"/>
              </a:rPr>
              <a:t>Summary and </a:t>
            </a:r>
            <a:r>
              <a:rPr lang="en-US" sz="2200" err="1">
                <a:solidFill>
                  <a:schemeClr val="accent3">
                    <a:lumMod val="25000"/>
                  </a:schemeClr>
                </a:solidFill>
                <a:latin typeface="Abadi"/>
              </a:rPr>
              <a:t>Interactions:This</a:t>
            </a:r>
            <a:r>
              <a:rPr lang="en-US" sz="2200">
                <a:solidFill>
                  <a:schemeClr val="accent3">
                    <a:lumMod val="25000"/>
                  </a:schemeClr>
                </a:solidFill>
                <a:latin typeface="Abadi"/>
              </a:rPr>
              <a:t> pie chart shows the total successful launches count for all sites or for a specific site if </a:t>
            </a:r>
            <a:r>
              <a:rPr lang="en-US" sz="2200" err="1">
                <a:solidFill>
                  <a:schemeClr val="accent3">
                    <a:lumMod val="25000"/>
                  </a:schemeClr>
                </a:solidFill>
                <a:latin typeface="Abadi"/>
              </a:rPr>
              <a:t>selected.Users</a:t>
            </a:r>
            <a:r>
              <a:rPr lang="en-US" sz="2200">
                <a:solidFill>
                  <a:schemeClr val="accent3">
                    <a:lumMod val="25000"/>
                  </a:schemeClr>
                </a:solidFill>
                <a:latin typeface="Abadi"/>
              </a:rPr>
              <a:t> can select a launch site from the dropdown list to view the success vs. Failure counts for that site.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err="1">
                <a:solidFill>
                  <a:schemeClr val="accent3">
                    <a:lumMod val="25000"/>
                  </a:schemeClr>
                </a:solidFill>
                <a:latin typeface="Abadi"/>
              </a:rPr>
              <a:t>Purpose:Provides</a:t>
            </a:r>
            <a:r>
              <a:rPr lang="en-US" sz="2200">
                <a:solidFill>
                  <a:schemeClr val="accent3">
                    <a:lumMod val="25000"/>
                  </a:schemeClr>
                </a:solidFill>
                <a:latin typeface="Abadi"/>
              </a:rPr>
              <a:t> an overview of the success rates at different launch sites, helping stakeholders understand the performance of each site.</a:t>
            </a:r>
          </a:p>
          <a:p>
            <a:pPr marL="0" indent="0">
              <a:lnSpc>
                <a:spcPct val="100000"/>
              </a:lnSpc>
              <a:spcBef>
                <a:spcPts val="1400"/>
              </a:spcBef>
              <a:buNone/>
            </a:pPr>
            <a:r>
              <a:rPr lang="en-US" sz="2200">
                <a:solidFill>
                  <a:schemeClr val="accent3">
                    <a:lumMod val="25000"/>
                  </a:schemeClr>
                </a:solidFill>
                <a:latin typeface="Abadi"/>
              </a:rPr>
              <a:t>Success vs. Payload Scatter Chart:</a:t>
            </a:r>
          </a:p>
          <a:p>
            <a:pPr>
              <a:lnSpc>
                <a:spcPct val="100000"/>
              </a:lnSpc>
              <a:spcBef>
                <a:spcPts val="1400"/>
              </a:spcBef>
            </a:pPr>
            <a:r>
              <a:rPr lang="en-US" sz="2200">
                <a:solidFill>
                  <a:schemeClr val="accent3">
                    <a:lumMod val="25000"/>
                  </a:schemeClr>
                </a:solidFill>
                <a:latin typeface="Abadi"/>
              </a:rPr>
              <a:t>Purpose: Helps understand how payload mass affects launch success, allowing analysis based on specific criteria like launch site and payload range.</a:t>
            </a:r>
          </a:p>
          <a:p>
            <a:pPr marL="0" indent="0">
              <a:lnSpc>
                <a:spcPct val="100000"/>
              </a:lnSpc>
              <a:spcBef>
                <a:spcPts val="1400"/>
              </a:spcBef>
              <a:buNone/>
            </a:pPr>
            <a:r>
              <a:rPr lang="en-US" sz="2200">
                <a:solidFill>
                  <a:schemeClr val="accent3">
                    <a:lumMod val="25000"/>
                  </a:schemeClr>
                </a:solidFill>
                <a:latin typeface="Abadi"/>
              </a:rPr>
              <a:t>URL: </a:t>
            </a:r>
            <a:r>
              <a:rPr lang="en-US" sz="220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https://github.com/mehmetkadri1/IBM-Data-Scientist-Capstone-/blob/896ed6e523d7656bf9b5a3409b65c3d99599f806/Week3-Data%20Scienctist%20Capstone/DV0101EN-Final_Assign_Part_2_Questions.py</a:t>
            </a:r>
            <a:endParaRPr lang="en-US" sz="2200">
              <a:solidFill>
                <a:schemeClr val="accent3">
                  <a:lumMod val="25000"/>
                </a:schemeClr>
              </a:solidFill>
              <a:latin typeface="Abadi"/>
            </a:endParaRPr>
          </a:p>
          <a:p>
            <a:pPr marL="0" indent="0">
              <a:lnSpc>
                <a:spcPct val="100000"/>
              </a:lnSpc>
              <a:spcBef>
                <a:spcPts val="1400"/>
              </a:spcBef>
              <a:buNone/>
            </a:pPr>
            <a:endParaRPr lang="en-US" sz="2200">
              <a:solidFill>
                <a:schemeClr val="accent3">
                  <a:lumMod val="25000"/>
                </a:schemeClr>
              </a:solidFill>
              <a:cs typeface="Calibri" panose="020F0502020204030204"/>
            </a:endParaRPr>
          </a:p>
          <a:p>
            <a:endParaRPr lang="en-US">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753739"/>
            <a:ext cx="11399059" cy="4423224"/>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a:solidFill>
                  <a:schemeClr val="accent3">
                    <a:lumMod val="25000"/>
                  </a:schemeClr>
                </a:solidFill>
                <a:latin typeface="Abadi"/>
              </a:rPr>
              <a:t>Data Preparation: Created NumPy arrays from the data and standardized them.</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Splitting Data: Split the data into training and test sets.</a:t>
            </a:r>
          </a:p>
          <a:p>
            <a:pPr>
              <a:lnSpc>
                <a:spcPct val="100000"/>
              </a:lnSpc>
              <a:spcBef>
                <a:spcPts val="1400"/>
              </a:spcBef>
            </a:pPr>
            <a:r>
              <a:rPr lang="en-US" sz="2200">
                <a:solidFill>
                  <a:schemeClr val="accent3">
                    <a:lumMod val="25000"/>
                  </a:schemeClr>
                </a:solidFill>
                <a:latin typeface="Abadi"/>
              </a:rPr>
              <a:t>Model building.</a:t>
            </a:r>
          </a:p>
          <a:p>
            <a:pPr>
              <a:lnSpc>
                <a:spcPct val="100000"/>
              </a:lnSpc>
              <a:spcBef>
                <a:spcPts val="1400"/>
              </a:spcBef>
            </a:pPr>
            <a:r>
              <a:rPr lang="en-US" sz="2200">
                <a:solidFill>
                  <a:schemeClr val="accent3">
                    <a:lumMod val="25000"/>
                  </a:schemeClr>
                </a:solidFill>
                <a:latin typeface="Abadi"/>
              </a:rPr>
              <a:t>Used </a:t>
            </a:r>
            <a:r>
              <a:rPr lang="en-US" sz="2200" err="1">
                <a:solidFill>
                  <a:schemeClr val="accent3">
                    <a:lumMod val="25000"/>
                  </a:schemeClr>
                </a:solidFill>
                <a:latin typeface="Abadi"/>
              </a:rPr>
              <a:t>GridSearchCV</a:t>
            </a:r>
            <a:r>
              <a:rPr lang="en-US" sz="2200">
                <a:solidFill>
                  <a:schemeClr val="accent3">
                    <a:lumMod val="25000"/>
                  </a:schemeClr>
                </a:solidFill>
                <a:latin typeface="Abadi"/>
              </a:rPr>
              <a:t> to find the best parameters for each algorithm.</a:t>
            </a:r>
          </a:p>
          <a:p>
            <a:pPr>
              <a:lnSpc>
                <a:spcPct val="100000"/>
              </a:lnSpc>
              <a:spcBef>
                <a:spcPts val="1400"/>
              </a:spcBef>
            </a:pPr>
            <a:r>
              <a:rPr lang="en-US" sz="2200">
                <a:solidFill>
                  <a:schemeClr val="accent3">
                    <a:lumMod val="25000"/>
                  </a:schemeClr>
                </a:solidFill>
                <a:latin typeface="Abadi"/>
              </a:rPr>
              <a:t>Trained the models on the training data.</a:t>
            </a:r>
          </a:p>
          <a:p>
            <a:pPr>
              <a:lnSpc>
                <a:spcPct val="100000"/>
              </a:lnSpc>
              <a:spcBef>
                <a:spcPts val="1400"/>
              </a:spcBef>
            </a:pPr>
            <a:r>
              <a:rPr lang="en-US" sz="2200">
                <a:solidFill>
                  <a:schemeClr val="accent3">
                    <a:lumMod val="25000"/>
                  </a:schemeClr>
                </a:solidFill>
                <a:latin typeface="Abadi"/>
              </a:rPr>
              <a:t>Model Evaluation: Calculated the accuracy of each model on the test data.</a:t>
            </a:r>
          </a:p>
          <a:p>
            <a:pPr>
              <a:lnSpc>
                <a:spcPct val="100000"/>
              </a:lnSpc>
              <a:spcBef>
                <a:spcPts val="1400"/>
              </a:spcBef>
            </a:pPr>
            <a:r>
              <a:rPr lang="en-US" sz="2200">
                <a:solidFill>
                  <a:schemeClr val="accent3">
                    <a:lumMod val="25000"/>
                  </a:schemeClr>
                </a:solidFill>
                <a:latin typeface="Abadi"/>
              </a:rPr>
              <a:t>Model Comparison: Compared the accuracy of the models to find the best performer.</a:t>
            </a:r>
          </a:p>
          <a:p>
            <a:pPr>
              <a:lnSpc>
                <a:spcPct val="100000"/>
              </a:lnSpc>
              <a:spcBef>
                <a:spcPts val="1400"/>
              </a:spcBef>
            </a:pPr>
            <a:r>
              <a:rPr lang="en-US" sz="2200">
                <a:solidFill>
                  <a:schemeClr val="accent3">
                    <a:lumMod val="25000"/>
                  </a:schemeClr>
                </a:solidFill>
                <a:latin typeface="Abadi"/>
              </a:rPr>
              <a:t>Based on the results, the Decision Tree model had the highest accuracy of 0.8889, making it the best performing model for this classification task. </a:t>
            </a:r>
          </a:p>
          <a:p>
            <a:pPr>
              <a:lnSpc>
                <a:spcPct val="100000"/>
              </a:lnSpc>
              <a:spcBef>
                <a:spcPts val="1400"/>
              </a:spcBef>
            </a:pPr>
            <a:r>
              <a:rPr lang="en-US" sz="2200">
                <a:solidFill>
                  <a:schemeClr val="accent3">
                    <a:lumMod val="25000"/>
                  </a:schemeClr>
                </a:solidFill>
                <a:latin typeface="Abadi"/>
              </a:rPr>
              <a:t>URL:</a:t>
            </a:r>
            <a:r>
              <a:rPr lang="en-US" sz="2200">
                <a:solidFill>
                  <a:schemeClr val="accent3">
                    <a:lumMod val="25000"/>
                  </a:schemeClr>
                </a:solidFill>
                <a:latin typeface="Abadi"/>
                <a:ea typeface="+mn-lt"/>
                <a:cs typeface="+mn-lt"/>
              </a:rPr>
              <a:t> </a:t>
            </a:r>
            <a:r>
              <a:rPr lang="en-US" sz="220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https://github.com/mehmetkadri1/IBM-Data-Scientist-Capstone-/blob/0ffc5d9b91a55fcb169e697c1721f9af4a4875db/Week4%20-%20Data%20Scientist%20Capstone/SpaceX_Machine_Learning_Prediction_Part_5.jupyterlite.ipynb</a:t>
            </a: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cs typeface="Calibri"/>
            </a:endParaRPr>
          </a:p>
          <a:p>
            <a:endParaRPr lang="en-US">
              <a:solidFill>
                <a:srgbClr val="000000"/>
              </a:solidFill>
              <a:cs typeface="Calibr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tree&#10;&#10;Description automatically generated">
            <a:extLst>
              <a:ext uri="{FF2B5EF4-FFF2-40B4-BE49-F238E27FC236}">
                <a16:creationId xmlns:a16="http://schemas.microsoft.com/office/drawing/2014/main" id="{CECEB0E1-6414-D195-99BC-1E3E724D1A70}"/>
              </a:ext>
            </a:extLst>
          </p:cNvPr>
          <p:cNvPicPr>
            <a:picLocks noChangeAspect="1"/>
          </p:cNvPicPr>
          <p:nvPr/>
        </p:nvPicPr>
        <p:blipFill>
          <a:blip r:embed="rId2"/>
          <a:stretch>
            <a:fillRect/>
          </a:stretch>
        </p:blipFill>
        <p:spPr>
          <a:xfrm>
            <a:off x="1864489" y="998456"/>
            <a:ext cx="8581776" cy="4603790"/>
          </a:xfrm>
          <a:prstGeom prst="rect">
            <a:avLst/>
          </a:prstGeom>
        </p:spPr>
      </p:pic>
    </p:spTree>
    <p:extLst>
      <p:ext uri="{BB962C8B-B14F-4D97-AF65-F5344CB8AC3E}">
        <p14:creationId xmlns:p14="http://schemas.microsoft.com/office/powerpoint/2010/main" val="3218930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9239" y="1721074"/>
            <a:ext cx="6091064" cy="4022680"/>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a:solidFill>
                  <a:schemeClr val="accent3">
                    <a:lumMod val="25000"/>
                  </a:schemeClr>
                </a:solidFill>
                <a:latin typeface="Abadi"/>
              </a:rPr>
              <a:t>Exploratory data analysis results:</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a:rPr>
              <a:t>Overall, these EDA results provide valuable insights into the dataset, which can be used to further analyze and model the data for predicting launch success.</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a:solidFill>
                  <a:schemeClr val="accent3">
                    <a:lumMod val="25000"/>
                  </a:schemeClr>
                </a:solidFill>
                <a:latin typeface="Abadi"/>
              </a:rPr>
              <a:t>Predictive analysis results:</a:t>
            </a:r>
          </a:p>
          <a:p>
            <a:pPr>
              <a:lnSpc>
                <a:spcPct val="100000"/>
              </a:lnSpc>
              <a:spcBef>
                <a:spcPts val="1400"/>
              </a:spcBef>
            </a:pPr>
            <a:r>
              <a:rPr lang="en-US" sz="2200" dirty="0">
                <a:solidFill>
                  <a:schemeClr val="accent3">
                    <a:lumMod val="25000"/>
                  </a:schemeClr>
                </a:solidFill>
                <a:latin typeface="Abadi"/>
              </a:rPr>
              <a:t>The predictive analysis results indicate that the decision tree model had highest accuracy of 0.8889, making it the best performing model for the classification task. The other models, including Logistic Regression, Support Vector Machine and K-Nearest Neighbors, also performed well with accuracies of 0.8333.These result suggest that the Decision Tree model is the most suitable for predicting the outcome of </a:t>
            </a:r>
            <a:r>
              <a:rPr lang="en-US" sz="2200" dirty="0" err="1">
                <a:solidFill>
                  <a:schemeClr val="accent3">
                    <a:lumMod val="25000"/>
                  </a:schemeClr>
                </a:solidFill>
                <a:latin typeface="Abadi"/>
              </a:rPr>
              <a:t>spaceX</a:t>
            </a:r>
            <a:r>
              <a:rPr lang="en-US" sz="2200" dirty="0">
                <a:solidFill>
                  <a:schemeClr val="accent3">
                    <a:lumMod val="25000"/>
                  </a:schemeClr>
                </a:solidFill>
                <a:latin typeface="Abadi"/>
              </a:rPr>
              <a:t> launches based on the given dataset.</a:t>
            </a:r>
          </a:p>
          <a:p>
            <a:pPr>
              <a:lnSpc>
                <a:spcPct val="100000"/>
              </a:lnSpc>
              <a:spcBef>
                <a:spcPts val="1400"/>
              </a:spcBef>
            </a:pPr>
            <a:endParaRPr lang="en-US" sz="2200">
              <a:solidFill>
                <a:srgbClr val="292929"/>
              </a:solidFill>
              <a:latin typeface="Abadi"/>
            </a:endParaRP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pic>
        <p:nvPicPr>
          <p:cNvPr id="2" name="Picture 1" descr="A pie chart with numbers and a graph&#10;&#10;Description automatically generated">
            <a:extLst>
              <a:ext uri="{FF2B5EF4-FFF2-40B4-BE49-F238E27FC236}">
                <a16:creationId xmlns:a16="http://schemas.microsoft.com/office/drawing/2014/main" id="{5B588051-2686-20C5-6718-977A3FD41413}"/>
              </a:ext>
            </a:extLst>
          </p:cNvPr>
          <p:cNvPicPr>
            <a:picLocks noChangeAspect="1"/>
          </p:cNvPicPr>
          <p:nvPr/>
        </p:nvPicPr>
        <p:blipFill>
          <a:blip r:embed="rId4"/>
          <a:stretch>
            <a:fillRect/>
          </a:stretch>
        </p:blipFill>
        <p:spPr>
          <a:xfrm>
            <a:off x="7133686" y="1263950"/>
            <a:ext cx="4221911" cy="448825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6" name="Picture 5" descr="A screen shot of a computer&#10;&#10;Description automatically generated">
            <a:extLst>
              <a:ext uri="{FF2B5EF4-FFF2-40B4-BE49-F238E27FC236}">
                <a16:creationId xmlns:a16="http://schemas.microsoft.com/office/drawing/2014/main" id="{12149BD4-6103-444E-276A-F9FBEE8030AF}"/>
              </a:ext>
            </a:extLst>
          </p:cNvPr>
          <p:cNvPicPr>
            <a:picLocks noChangeAspect="1"/>
          </p:cNvPicPr>
          <p:nvPr/>
        </p:nvPicPr>
        <p:blipFill>
          <a:blip r:embed="rId3"/>
          <a:stretch>
            <a:fillRect/>
          </a:stretch>
        </p:blipFill>
        <p:spPr>
          <a:xfrm>
            <a:off x="773691" y="1552575"/>
            <a:ext cx="10585243" cy="390129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2" name="Picture 1" descr="A screen shot of a computer screen&#10;&#10;Description automatically generated">
            <a:extLst>
              <a:ext uri="{FF2B5EF4-FFF2-40B4-BE49-F238E27FC236}">
                <a16:creationId xmlns:a16="http://schemas.microsoft.com/office/drawing/2014/main" id="{347CF481-280E-FA27-CD77-D7027EBBE35A}"/>
              </a:ext>
            </a:extLst>
          </p:cNvPr>
          <p:cNvPicPr>
            <a:picLocks noChangeAspect="1"/>
          </p:cNvPicPr>
          <p:nvPr/>
        </p:nvPicPr>
        <p:blipFill>
          <a:blip r:embed="rId3"/>
          <a:stretch>
            <a:fillRect/>
          </a:stretch>
        </p:blipFill>
        <p:spPr>
          <a:xfrm>
            <a:off x="634423" y="1576387"/>
            <a:ext cx="10703790" cy="370522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a:solidFill>
                  <a:schemeClr val="accent3">
                    <a:lumMod val="25000"/>
                  </a:schemeClr>
                </a:solidFill>
                <a:latin typeface="Abadi"/>
                <a:ea typeface="Cambria"/>
              </a:rPr>
              <a:t>Executive Summary</a:t>
            </a:r>
          </a:p>
          <a:p>
            <a:pPr>
              <a:lnSpc>
                <a:spcPct val="100000"/>
              </a:lnSpc>
              <a:spcBef>
                <a:spcPts val="1400"/>
              </a:spcBef>
            </a:pPr>
            <a:r>
              <a:rPr lang="en-US" sz="2000">
                <a:solidFill>
                  <a:schemeClr val="accent3">
                    <a:lumMod val="25000"/>
                  </a:schemeClr>
                </a:solidFill>
                <a:latin typeface="Abadi"/>
                <a:ea typeface="Cambria"/>
              </a:rPr>
              <a:t>Introduction</a:t>
            </a:r>
          </a:p>
          <a:p>
            <a:pPr>
              <a:lnSpc>
                <a:spcPct val="100000"/>
              </a:lnSpc>
              <a:spcBef>
                <a:spcPts val="1400"/>
              </a:spcBef>
            </a:pPr>
            <a:r>
              <a:rPr lang="en-US" sz="2000">
                <a:solidFill>
                  <a:schemeClr val="accent3">
                    <a:lumMod val="25000"/>
                  </a:schemeClr>
                </a:solidFill>
                <a:latin typeface="Abadi"/>
                <a:ea typeface="Cambria"/>
              </a:rPr>
              <a:t>Methodology</a:t>
            </a:r>
          </a:p>
          <a:p>
            <a:pPr>
              <a:lnSpc>
                <a:spcPct val="100000"/>
              </a:lnSpc>
              <a:spcBef>
                <a:spcPts val="1400"/>
              </a:spcBef>
            </a:pPr>
            <a:r>
              <a:rPr lang="en-US" sz="2000">
                <a:solidFill>
                  <a:schemeClr val="accent3">
                    <a:lumMod val="25000"/>
                  </a:schemeClr>
                </a:solidFill>
                <a:latin typeface="Abadi"/>
                <a:ea typeface="Cambria"/>
              </a:rPr>
              <a:t>Results</a:t>
            </a:r>
          </a:p>
          <a:p>
            <a:pPr>
              <a:lnSpc>
                <a:spcPct val="100000"/>
              </a:lnSpc>
              <a:spcBef>
                <a:spcPts val="1400"/>
              </a:spcBef>
            </a:pPr>
            <a:r>
              <a:rPr lang="en-US" sz="2000">
                <a:solidFill>
                  <a:schemeClr val="accent3">
                    <a:lumMod val="25000"/>
                  </a:schemeClr>
                </a:solidFill>
                <a:latin typeface="Abadi"/>
                <a:ea typeface="Cambria"/>
              </a:rPr>
              <a:t>Conclusion</a:t>
            </a:r>
          </a:p>
          <a:p>
            <a:pPr>
              <a:lnSpc>
                <a:spcPct val="100000"/>
              </a:lnSpc>
              <a:spcBef>
                <a:spcPts val="1400"/>
              </a:spcBef>
            </a:pPr>
            <a:r>
              <a:rPr lang="en-US" sz="2000">
                <a:solidFill>
                  <a:schemeClr val="accent3">
                    <a:lumMod val="25000"/>
                  </a:schemeClr>
                </a:solidFill>
                <a:latin typeface="Abadi"/>
                <a:ea typeface="Cambria"/>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6" name="Picture 5" descr="A graph with blue and white lines&#10;&#10;Description automatically generated">
            <a:extLst>
              <a:ext uri="{FF2B5EF4-FFF2-40B4-BE49-F238E27FC236}">
                <a16:creationId xmlns:a16="http://schemas.microsoft.com/office/drawing/2014/main" id="{055DBDE0-B55D-9D4F-3297-F504B7C40C27}"/>
              </a:ext>
            </a:extLst>
          </p:cNvPr>
          <p:cNvPicPr>
            <a:picLocks noChangeAspect="1"/>
          </p:cNvPicPr>
          <p:nvPr/>
        </p:nvPicPr>
        <p:blipFill>
          <a:blip r:embed="rId3"/>
          <a:stretch>
            <a:fillRect/>
          </a:stretch>
        </p:blipFill>
        <p:spPr>
          <a:xfrm>
            <a:off x="763155" y="1713778"/>
            <a:ext cx="10515600" cy="384608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1" descr="A screen shot of a computer&#10;&#10;Description automatically generated">
            <a:extLst>
              <a:ext uri="{FF2B5EF4-FFF2-40B4-BE49-F238E27FC236}">
                <a16:creationId xmlns:a16="http://schemas.microsoft.com/office/drawing/2014/main" id="{EFCE79F3-4B43-E281-9C5E-4A9236064D1B}"/>
              </a:ext>
            </a:extLst>
          </p:cNvPr>
          <p:cNvPicPr>
            <a:picLocks noChangeAspect="1"/>
          </p:cNvPicPr>
          <p:nvPr/>
        </p:nvPicPr>
        <p:blipFill>
          <a:blip r:embed="rId3"/>
          <a:stretch>
            <a:fillRect/>
          </a:stretch>
        </p:blipFill>
        <p:spPr>
          <a:xfrm>
            <a:off x="770227" y="1571625"/>
            <a:ext cx="10559182" cy="3841750"/>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1" descr="A screenshot of a computer&#10;&#10;Description automatically generated">
            <a:extLst>
              <a:ext uri="{FF2B5EF4-FFF2-40B4-BE49-F238E27FC236}">
                <a16:creationId xmlns:a16="http://schemas.microsoft.com/office/drawing/2014/main" id="{DE83BD35-3D7C-B08A-F7B1-518CE346CA5B}"/>
              </a:ext>
            </a:extLst>
          </p:cNvPr>
          <p:cNvPicPr>
            <a:picLocks noChangeAspect="1"/>
          </p:cNvPicPr>
          <p:nvPr/>
        </p:nvPicPr>
        <p:blipFill>
          <a:blip r:embed="rId3"/>
          <a:stretch>
            <a:fillRect/>
          </a:stretch>
        </p:blipFill>
        <p:spPr>
          <a:xfrm>
            <a:off x="629660" y="1595437"/>
            <a:ext cx="10678680" cy="390957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1" descr="A graph with blue lines and numbers&#10;&#10;Description automatically generated">
            <a:extLst>
              <a:ext uri="{FF2B5EF4-FFF2-40B4-BE49-F238E27FC236}">
                <a16:creationId xmlns:a16="http://schemas.microsoft.com/office/drawing/2014/main" id="{8BA87E3D-9160-5E69-554A-EC9E59657DC3}"/>
              </a:ext>
            </a:extLst>
          </p:cNvPr>
          <p:cNvPicPr>
            <a:picLocks noChangeAspect="1"/>
          </p:cNvPicPr>
          <p:nvPr/>
        </p:nvPicPr>
        <p:blipFill>
          <a:blip r:embed="rId3"/>
          <a:stretch>
            <a:fillRect/>
          </a:stretch>
        </p:blipFill>
        <p:spPr>
          <a:xfrm>
            <a:off x="767918" y="1543050"/>
            <a:ext cx="10529166" cy="384117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1" descr="A white background with black text&#10;&#10;Description automatically generated">
            <a:extLst>
              <a:ext uri="{FF2B5EF4-FFF2-40B4-BE49-F238E27FC236}">
                <a16:creationId xmlns:a16="http://schemas.microsoft.com/office/drawing/2014/main" id="{338FC892-8BC7-EF2E-03C0-39A99E872690}"/>
              </a:ext>
            </a:extLst>
          </p:cNvPr>
          <p:cNvPicPr>
            <a:picLocks noChangeAspect="1"/>
          </p:cNvPicPr>
          <p:nvPr/>
        </p:nvPicPr>
        <p:blipFill>
          <a:blip r:embed="rId3"/>
          <a:stretch>
            <a:fillRect/>
          </a:stretch>
        </p:blipFill>
        <p:spPr>
          <a:xfrm>
            <a:off x="768495" y="1549545"/>
            <a:ext cx="9639011" cy="317009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1" descr="A screenshot of a black and white screen&#10;&#10;Description automatically generated">
            <a:extLst>
              <a:ext uri="{FF2B5EF4-FFF2-40B4-BE49-F238E27FC236}">
                <a16:creationId xmlns:a16="http://schemas.microsoft.com/office/drawing/2014/main" id="{01B3D0A2-4077-25B2-60CD-5CFB3A467C6B}"/>
              </a:ext>
            </a:extLst>
          </p:cNvPr>
          <p:cNvPicPr>
            <a:picLocks noChangeAspect="1"/>
          </p:cNvPicPr>
          <p:nvPr/>
        </p:nvPicPr>
        <p:blipFill>
          <a:blip r:embed="rId3"/>
          <a:stretch>
            <a:fillRect/>
          </a:stretch>
        </p:blipFill>
        <p:spPr>
          <a:xfrm>
            <a:off x="789999" y="1715798"/>
            <a:ext cx="9342003" cy="346104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1" descr="A screenshot of a computer&#10;&#10;Description automatically generated">
            <a:extLst>
              <a:ext uri="{FF2B5EF4-FFF2-40B4-BE49-F238E27FC236}">
                <a16:creationId xmlns:a16="http://schemas.microsoft.com/office/drawing/2014/main" id="{2C396456-62B3-817F-E35E-3EEAA12E4772}"/>
              </a:ext>
            </a:extLst>
          </p:cNvPr>
          <p:cNvPicPr>
            <a:picLocks noChangeAspect="1"/>
          </p:cNvPicPr>
          <p:nvPr/>
        </p:nvPicPr>
        <p:blipFill>
          <a:blip r:embed="rId3"/>
          <a:stretch>
            <a:fillRect/>
          </a:stretch>
        </p:blipFill>
        <p:spPr>
          <a:xfrm>
            <a:off x="770660" y="1690400"/>
            <a:ext cx="8849590" cy="325783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1" descr="A screenshot of a computer&#10;&#10;Description automatically generated">
            <a:extLst>
              <a:ext uri="{FF2B5EF4-FFF2-40B4-BE49-F238E27FC236}">
                <a16:creationId xmlns:a16="http://schemas.microsoft.com/office/drawing/2014/main" id="{1A57B7B6-6783-56EC-73B3-AC64A8CD5BB4}"/>
              </a:ext>
            </a:extLst>
          </p:cNvPr>
          <p:cNvPicPr>
            <a:picLocks noChangeAspect="1"/>
          </p:cNvPicPr>
          <p:nvPr/>
        </p:nvPicPr>
        <p:blipFill>
          <a:blip r:embed="rId3"/>
          <a:stretch>
            <a:fillRect/>
          </a:stretch>
        </p:blipFill>
        <p:spPr>
          <a:xfrm>
            <a:off x="767773" y="1684338"/>
            <a:ext cx="8947727" cy="32353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1" descr="A screenshot of a computer&#10;&#10;Description automatically generated">
            <a:extLst>
              <a:ext uri="{FF2B5EF4-FFF2-40B4-BE49-F238E27FC236}">
                <a16:creationId xmlns:a16="http://schemas.microsoft.com/office/drawing/2014/main" id="{E2065074-8B0D-C192-4ED0-FD42301DE711}"/>
              </a:ext>
            </a:extLst>
          </p:cNvPr>
          <p:cNvPicPr>
            <a:picLocks noChangeAspect="1"/>
          </p:cNvPicPr>
          <p:nvPr/>
        </p:nvPicPr>
        <p:blipFill>
          <a:blip r:embed="rId3"/>
          <a:stretch>
            <a:fillRect/>
          </a:stretch>
        </p:blipFill>
        <p:spPr>
          <a:xfrm>
            <a:off x="773402" y="1692564"/>
            <a:ext cx="8832561" cy="318423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1" descr="A screenshot of a computer&#10;&#10;Description automatically generated">
            <a:extLst>
              <a:ext uri="{FF2B5EF4-FFF2-40B4-BE49-F238E27FC236}">
                <a16:creationId xmlns:a16="http://schemas.microsoft.com/office/drawing/2014/main" id="{D6DBAA1A-EA61-3B3F-B532-19460593017E}"/>
              </a:ext>
            </a:extLst>
          </p:cNvPr>
          <p:cNvPicPr>
            <a:picLocks noChangeAspect="1"/>
          </p:cNvPicPr>
          <p:nvPr/>
        </p:nvPicPr>
        <p:blipFill>
          <a:blip r:embed="rId3"/>
          <a:stretch>
            <a:fillRect/>
          </a:stretch>
        </p:blipFill>
        <p:spPr>
          <a:xfrm>
            <a:off x="775278" y="1726191"/>
            <a:ext cx="9452262" cy="333634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263516"/>
            <a:ext cx="10499069" cy="244339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a:solidFill>
                  <a:schemeClr val="accent3">
                    <a:lumMod val="25000"/>
                  </a:schemeClr>
                </a:solidFill>
                <a:latin typeface="Abadi"/>
                <a:cs typeface="Calibri"/>
              </a:rPr>
              <a:t>Data has been collected from public SpaceX API. Explored data using SQL, visualization, folium maps and dashboards.</a:t>
            </a:r>
          </a:p>
          <a:p>
            <a:pPr>
              <a:lnSpc>
                <a:spcPct val="100000"/>
              </a:lnSpc>
              <a:spcBef>
                <a:spcPts val="1400"/>
              </a:spcBef>
            </a:pPr>
            <a:r>
              <a:rPr lang="en-US" sz="2000">
                <a:solidFill>
                  <a:schemeClr val="accent3">
                    <a:lumMod val="25000"/>
                  </a:schemeClr>
                </a:solidFill>
                <a:latin typeface="Abadi"/>
                <a:cs typeface="Calibri"/>
              </a:rPr>
              <a:t>Machine Learning Models Created: Logistic Regression, Support Vector Machine, Decision Tree Classifier and K Nearest </a:t>
            </a:r>
            <a:r>
              <a:rPr lang="en-US" sz="2000" err="1">
                <a:solidFill>
                  <a:schemeClr val="accent3">
                    <a:lumMod val="25000"/>
                  </a:schemeClr>
                </a:solidFill>
                <a:latin typeface="Abadi"/>
                <a:cs typeface="Calibri"/>
              </a:rPr>
              <a:t>Neighbors.Similar</a:t>
            </a:r>
            <a:r>
              <a:rPr lang="en-US" sz="2000">
                <a:solidFill>
                  <a:schemeClr val="accent3">
                    <a:lumMod val="25000"/>
                  </a:schemeClr>
                </a:solidFill>
                <a:latin typeface="Abadi"/>
                <a:cs typeface="Calibri"/>
              </a:rPr>
              <a:t> result have been produced with accuracy rate about 83.33 </a:t>
            </a:r>
            <a:r>
              <a:rPr lang="en-US" sz="2000" err="1">
                <a:solidFill>
                  <a:schemeClr val="accent3">
                    <a:lumMod val="25000"/>
                  </a:schemeClr>
                </a:solidFill>
                <a:latin typeface="Abadi"/>
                <a:cs typeface="Calibri"/>
              </a:rPr>
              <a:t>percent.All</a:t>
            </a:r>
            <a:r>
              <a:rPr lang="en-US" sz="2000">
                <a:solidFill>
                  <a:schemeClr val="accent3">
                    <a:lumMod val="25000"/>
                  </a:schemeClr>
                </a:solidFill>
                <a:latin typeface="Abadi"/>
                <a:cs typeface="Calibri"/>
              </a:rPr>
              <a:t> models over predicted successful landing.</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1B967AAB-AFA1-AB06-FA29-353C27C6DC27}"/>
              </a:ext>
            </a:extLst>
          </p:cNvPr>
          <p:cNvPicPr>
            <a:picLocks noChangeAspect="1"/>
          </p:cNvPicPr>
          <p:nvPr/>
        </p:nvPicPr>
        <p:blipFill>
          <a:blip r:embed="rId3"/>
          <a:stretch>
            <a:fillRect/>
          </a:stretch>
        </p:blipFill>
        <p:spPr>
          <a:xfrm>
            <a:off x="764743" y="1715511"/>
            <a:ext cx="9392514" cy="324225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6" name="Picture 5" descr="A screenshot of a computer&#10;&#10;Description automatically generated">
            <a:extLst>
              <a:ext uri="{FF2B5EF4-FFF2-40B4-BE49-F238E27FC236}">
                <a16:creationId xmlns:a16="http://schemas.microsoft.com/office/drawing/2014/main" id="{16A53C2F-426B-0C48-0B4E-54695C4572AB}"/>
              </a:ext>
            </a:extLst>
          </p:cNvPr>
          <p:cNvPicPr>
            <a:picLocks noChangeAspect="1"/>
          </p:cNvPicPr>
          <p:nvPr/>
        </p:nvPicPr>
        <p:blipFill>
          <a:blip r:embed="rId3"/>
          <a:stretch>
            <a:fillRect/>
          </a:stretch>
        </p:blipFill>
        <p:spPr>
          <a:xfrm>
            <a:off x="740929" y="1486045"/>
            <a:ext cx="7477414" cy="3100820"/>
          </a:xfrm>
          <a:prstGeom prst="rect">
            <a:avLst/>
          </a:prstGeom>
        </p:spPr>
      </p:pic>
      <p:pic>
        <p:nvPicPr>
          <p:cNvPr id="7" name="Picture 6" descr="A screenshot of a phone&#10;&#10;Description automatically generated">
            <a:extLst>
              <a:ext uri="{FF2B5EF4-FFF2-40B4-BE49-F238E27FC236}">
                <a16:creationId xmlns:a16="http://schemas.microsoft.com/office/drawing/2014/main" id="{1674916C-129A-BC94-D8BE-254830707A86}"/>
              </a:ext>
            </a:extLst>
          </p:cNvPr>
          <p:cNvPicPr>
            <a:picLocks noChangeAspect="1"/>
          </p:cNvPicPr>
          <p:nvPr/>
        </p:nvPicPr>
        <p:blipFill>
          <a:blip r:embed="rId4"/>
          <a:stretch>
            <a:fillRect/>
          </a:stretch>
        </p:blipFill>
        <p:spPr>
          <a:xfrm>
            <a:off x="8614785" y="1486910"/>
            <a:ext cx="1704975" cy="427672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1" descr="A screenshot of a computer&#10;&#10;Description automatically generated">
            <a:extLst>
              <a:ext uri="{FF2B5EF4-FFF2-40B4-BE49-F238E27FC236}">
                <a16:creationId xmlns:a16="http://schemas.microsoft.com/office/drawing/2014/main" id="{0237E828-F315-FBB9-29DD-5DC700119027}"/>
              </a:ext>
            </a:extLst>
          </p:cNvPr>
          <p:cNvPicPr>
            <a:picLocks noChangeAspect="1"/>
          </p:cNvPicPr>
          <p:nvPr/>
        </p:nvPicPr>
        <p:blipFill>
          <a:blip r:embed="rId3"/>
          <a:stretch>
            <a:fillRect/>
          </a:stretch>
        </p:blipFill>
        <p:spPr>
          <a:xfrm>
            <a:off x="772969" y="1682173"/>
            <a:ext cx="9456881" cy="330892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0CF7E077-5582-8AFE-4E9F-60743E21A90F}"/>
              </a:ext>
            </a:extLst>
          </p:cNvPr>
          <p:cNvPicPr>
            <a:picLocks noChangeAspect="1"/>
          </p:cNvPicPr>
          <p:nvPr/>
        </p:nvPicPr>
        <p:blipFill>
          <a:blip r:embed="rId3"/>
          <a:stretch>
            <a:fillRect/>
          </a:stretch>
        </p:blipFill>
        <p:spPr>
          <a:xfrm>
            <a:off x="780185" y="1723449"/>
            <a:ext cx="10169812" cy="335337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a:t>
            </a:r>
          </a:p>
        </p:txBody>
      </p:sp>
      <p:pic>
        <p:nvPicPr>
          <p:cNvPr id="4" name="Picture 3" descr="A map of the united states&#10;&#10;Description automatically generated">
            <a:extLst>
              <a:ext uri="{FF2B5EF4-FFF2-40B4-BE49-F238E27FC236}">
                <a16:creationId xmlns:a16="http://schemas.microsoft.com/office/drawing/2014/main" id="{10E3FBFF-555C-BBDB-73CD-0BABD3D5AC9F}"/>
              </a:ext>
            </a:extLst>
          </p:cNvPr>
          <p:cNvPicPr>
            <a:picLocks noChangeAspect="1"/>
          </p:cNvPicPr>
          <p:nvPr/>
        </p:nvPicPr>
        <p:blipFill>
          <a:blip r:embed="rId3"/>
          <a:stretch>
            <a:fillRect/>
          </a:stretch>
        </p:blipFill>
        <p:spPr>
          <a:xfrm>
            <a:off x="759402" y="1700789"/>
            <a:ext cx="9530195" cy="351414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with Success Failure Launch Markers</a:t>
            </a:r>
          </a:p>
        </p:txBody>
      </p:sp>
      <p:pic>
        <p:nvPicPr>
          <p:cNvPr id="2" name="Picture 1" descr="A map with white dots and red dots&#10;&#10;Description automatically generated">
            <a:extLst>
              <a:ext uri="{FF2B5EF4-FFF2-40B4-BE49-F238E27FC236}">
                <a16:creationId xmlns:a16="http://schemas.microsoft.com/office/drawing/2014/main" id="{C6C0361F-E319-051B-C7BB-F111986D9FAC}"/>
              </a:ext>
            </a:extLst>
          </p:cNvPr>
          <p:cNvPicPr>
            <a:picLocks noChangeAspect="1"/>
          </p:cNvPicPr>
          <p:nvPr/>
        </p:nvPicPr>
        <p:blipFill>
          <a:blip r:embed="rId3"/>
          <a:stretch>
            <a:fillRect/>
          </a:stretch>
        </p:blipFill>
        <p:spPr>
          <a:xfrm>
            <a:off x="770639" y="1585913"/>
            <a:ext cx="9784813" cy="36861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 and Closest </a:t>
            </a:r>
            <a:r>
              <a:rPr lang="en-US" dirty="0" err="1">
                <a:solidFill>
                  <a:srgbClr val="0B49CB"/>
                </a:solidFill>
                <a:latin typeface="Abadi"/>
              </a:rPr>
              <a:t>Costline</a:t>
            </a:r>
            <a:r>
              <a:rPr lang="en-US" dirty="0">
                <a:solidFill>
                  <a:srgbClr val="0B49CB"/>
                </a:solidFill>
                <a:latin typeface="Abadi"/>
              </a:rPr>
              <a:t> with Distance Measurements</a:t>
            </a:r>
          </a:p>
        </p:txBody>
      </p:sp>
      <p:pic>
        <p:nvPicPr>
          <p:cNvPr id="2" name="Picture 1" descr="A map of a space ship&#10;&#10;Description automatically generated">
            <a:extLst>
              <a:ext uri="{FF2B5EF4-FFF2-40B4-BE49-F238E27FC236}">
                <a16:creationId xmlns:a16="http://schemas.microsoft.com/office/drawing/2014/main" id="{B4558A1A-5C8C-14D9-0614-93F7A5ADF1C7}"/>
              </a:ext>
            </a:extLst>
          </p:cNvPr>
          <p:cNvPicPr>
            <a:picLocks noChangeAspect="1"/>
          </p:cNvPicPr>
          <p:nvPr/>
        </p:nvPicPr>
        <p:blipFill>
          <a:blip r:embed="rId3"/>
          <a:stretch>
            <a:fillRect/>
          </a:stretch>
        </p:blipFill>
        <p:spPr>
          <a:xfrm>
            <a:off x="764742" y="1714500"/>
            <a:ext cx="9877424" cy="342900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Distribution of Successful Launches Across SpaceX Launch </a:t>
            </a:r>
            <a:r>
              <a:rPr lang="en-US" dirty="0" err="1">
                <a:solidFill>
                  <a:srgbClr val="0B49CB"/>
                </a:solidFill>
                <a:latin typeface="Abadi"/>
              </a:rPr>
              <a:t>SItes</a:t>
            </a:r>
          </a:p>
        </p:txBody>
      </p:sp>
      <p:pic>
        <p:nvPicPr>
          <p:cNvPr id="2" name="Picture 1" descr="A pie chart with text below&#10;&#10;Description automatically generated">
            <a:extLst>
              <a:ext uri="{FF2B5EF4-FFF2-40B4-BE49-F238E27FC236}">
                <a16:creationId xmlns:a16="http://schemas.microsoft.com/office/drawing/2014/main" id="{7F4C662F-E329-3380-0972-3023A7D61170}"/>
              </a:ext>
            </a:extLst>
          </p:cNvPr>
          <p:cNvPicPr>
            <a:picLocks noChangeAspect="1"/>
          </p:cNvPicPr>
          <p:nvPr/>
        </p:nvPicPr>
        <p:blipFill>
          <a:blip r:embed="rId3"/>
          <a:stretch>
            <a:fillRect/>
          </a:stretch>
        </p:blipFill>
        <p:spPr>
          <a:xfrm>
            <a:off x="1321639" y="1495425"/>
            <a:ext cx="8772344" cy="386715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10268936" cy="309990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GB" sz="2000">
                <a:solidFill>
                  <a:schemeClr val="tx1"/>
                </a:solidFill>
                <a:latin typeface="Abadi"/>
                <a:ea typeface="Calibri" panose="020F0502020204030204" pitchFamily="34" charset="0"/>
                <a:cs typeface="Calibri"/>
              </a:rPr>
              <a:t>SpaceX’s commitment to reusable rockets has significantly mitigated space travel costs by</a:t>
            </a:r>
            <a:r>
              <a:rPr lang="en-GB" sz="2000">
                <a:solidFill>
                  <a:schemeClr val="tx1"/>
                </a:solidFill>
                <a:latin typeface="Calibri"/>
                <a:ea typeface="Calibri" panose="020F0502020204030204" pitchFamily="34" charset="0"/>
                <a:cs typeface="Calibri"/>
              </a:rPr>
              <a:t> </a:t>
            </a:r>
            <a:r>
              <a:rPr lang="en-GB" sz="2000">
                <a:solidFill>
                  <a:schemeClr val="tx1"/>
                </a:solidFill>
                <a:latin typeface="Abadi"/>
                <a:ea typeface="Calibri" panose="020F0502020204030204" pitchFamily="34" charset="0"/>
                <a:cs typeface="Calibri"/>
              </a:rPr>
              <a:t>strategically focusing on the retrieval of the first rocket phase. The recovery of this initial phase is paramount in preserving and reusing expensive components, contributing directly to cost reduction. An in-depth analysis of the success rate of these retrieval events serves as a valuable metric for evaluating efficiency and cost-effectiveness in SpaceX’s pioneering approach. This particular project is geared towards predicting the success of the first phase retrieval event, thereby offering predictive insights aimed at enhancing decision-making within the space industry.</a:t>
            </a:r>
          </a:p>
          <a:p>
            <a:pPr>
              <a:spcBef>
                <a:spcPts val="1400"/>
              </a:spcBef>
            </a:pPr>
            <a:r>
              <a:rPr lang="en-GB" sz="2000">
                <a:solidFill>
                  <a:schemeClr val="tx1"/>
                </a:solidFill>
                <a:latin typeface="Abadi"/>
                <a:ea typeface="Cambria"/>
              </a:rPr>
              <a:t>Our objective is to forecast the success of first-phase rocket retrieval, with the overarching aim of optimizing resource allocation. By achieving this predictive capability, we seek to enhance mission success rates and contribute to substantial cost savings.</a:t>
            </a:r>
            <a:endParaRPr lang="en-US" sz="2000">
              <a:solidFill>
                <a:schemeClr val="tx1"/>
              </a:solidFill>
              <a:latin typeface="Abadi"/>
              <a:ea typeface="Cambria"/>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vs. Failure Launches at KSC LC-39A</a:t>
            </a:r>
          </a:p>
        </p:txBody>
      </p:sp>
      <p:pic>
        <p:nvPicPr>
          <p:cNvPr id="2" name="Picture 1" descr="A pie chart with a blue and red circle&#10;&#10;Description automatically generated">
            <a:extLst>
              <a:ext uri="{FF2B5EF4-FFF2-40B4-BE49-F238E27FC236}">
                <a16:creationId xmlns:a16="http://schemas.microsoft.com/office/drawing/2014/main" id="{FC9C089E-05A2-EE48-8F24-7BD9A4F0C90A}"/>
              </a:ext>
            </a:extLst>
          </p:cNvPr>
          <p:cNvPicPr>
            <a:picLocks noChangeAspect="1"/>
          </p:cNvPicPr>
          <p:nvPr/>
        </p:nvPicPr>
        <p:blipFill>
          <a:blip r:embed="rId3"/>
          <a:stretch>
            <a:fillRect/>
          </a:stretch>
        </p:blipFill>
        <p:spPr>
          <a:xfrm>
            <a:off x="1535952" y="1610443"/>
            <a:ext cx="7984286" cy="375213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Mass and Launch Outcome for SpaceX Lauches</a:t>
            </a:r>
          </a:p>
        </p:txBody>
      </p:sp>
      <p:pic>
        <p:nvPicPr>
          <p:cNvPr id="2" name="Picture 1" descr="A screenshot of a computer&#10;&#10;Description automatically generated">
            <a:extLst>
              <a:ext uri="{FF2B5EF4-FFF2-40B4-BE49-F238E27FC236}">
                <a16:creationId xmlns:a16="http://schemas.microsoft.com/office/drawing/2014/main" id="{BB4F5D49-A4E7-DB6F-66BD-DCC425053CA0}"/>
              </a:ext>
            </a:extLst>
          </p:cNvPr>
          <p:cNvPicPr>
            <a:picLocks noChangeAspect="1"/>
          </p:cNvPicPr>
          <p:nvPr/>
        </p:nvPicPr>
        <p:blipFill>
          <a:blip r:embed="rId3"/>
          <a:stretch>
            <a:fillRect/>
          </a:stretch>
        </p:blipFill>
        <p:spPr>
          <a:xfrm>
            <a:off x="847097" y="1596156"/>
            <a:ext cx="9246977" cy="378070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1" descr="A graph with blue bars&#10;&#10;Description automatically generated">
            <a:extLst>
              <a:ext uri="{FF2B5EF4-FFF2-40B4-BE49-F238E27FC236}">
                <a16:creationId xmlns:a16="http://schemas.microsoft.com/office/drawing/2014/main" id="{0C183A35-CA93-E4B6-6765-FEB13E629FDD}"/>
              </a:ext>
            </a:extLst>
          </p:cNvPr>
          <p:cNvPicPr>
            <a:picLocks noChangeAspect="1"/>
          </p:cNvPicPr>
          <p:nvPr/>
        </p:nvPicPr>
        <p:blipFill>
          <a:blip r:embed="rId3"/>
          <a:stretch>
            <a:fillRect/>
          </a:stretch>
        </p:blipFill>
        <p:spPr>
          <a:xfrm>
            <a:off x="1491831" y="1771292"/>
            <a:ext cx="9064564" cy="325790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1">
            <a:extLst>
              <a:ext uri="{FF2B5EF4-FFF2-40B4-BE49-F238E27FC236}">
                <a16:creationId xmlns:a16="http://schemas.microsoft.com/office/drawing/2014/main" id="{EF9CDF40-9B33-DFE0-D591-040019ADE085}"/>
              </a:ext>
            </a:extLst>
          </p:cNvPr>
          <p:cNvPicPr>
            <a:picLocks noChangeAspect="1"/>
          </p:cNvPicPr>
          <p:nvPr/>
        </p:nvPicPr>
        <p:blipFill>
          <a:blip r:embed="rId3"/>
          <a:stretch>
            <a:fillRect/>
          </a:stretch>
        </p:blipFill>
        <p:spPr>
          <a:xfrm>
            <a:off x="1146956" y="1690956"/>
            <a:ext cx="10128128" cy="351921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10221913" cy="4351337"/>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Data Collection and Wrangling: Data was successfully collected from the SpaceX API and underwent through wrangling to address missing values and incorrect data types,</a:t>
            </a:r>
            <a:r>
              <a:rPr lang="en-US" sz="2200">
                <a:solidFill>
                  <a:schemeClr val="accent3">
                    <a:lumMod val="25000"/>
                  </a:schemeClr>
                </a:solidFill>
                <a:latin typeface="Abadi"/>
              </a:rPr>
              <a:t> ensuring the datasets quality.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Exploratory Data Analysis: EDA revealed interesting insights into SpaceX launch outcomes, including the distribution of successful and failed launches across different launch sites and orbits. Visualizations provided a clear understanding of launch success rates and trends over time.</a:t>
            </a:r>
          </a:p>
          <a:p>
            <a:pPr>
              <a:lnSpc>
                <a:spcPct val="100000"/>
              </a:lnSpc>
              <a:spcBef>
                <a:spcPts val="1400"/>
              </a:spcBef>
            </a:pPr>
            <a:r>
              <a:rPr lang="en-US" sz="2200" dirty="0">
                <a:solidFill>
                  <a:schemeClr val="accent3">
                    <a:lumMod val="25000"/>
                  </a:schemeClr>
                </a:solidFill>
                <a:latin typeface="Abadi"/>
              </a:rPr>
              <a:t>Predictive Analysis: The project utilized various classification models, including Logistic Regression, SVM, Decision Tree and KNN to predict launch outcomes. These models were evaluated based on their accuracy, with the Decision tree model showing the highest accuracy among them.</a:t>
            </a:r>
          </a:p>
          <a:p>
            <a:pPr>
              <a:lnSpc>
                <a:spcPct val="100000"/>
              </a:lnSpc>
              <a:spcBef>
                <a:spcPts val="1400"/>
              </a:spcBef>
            </a:pPr>
            <a:r>
              <a:rPr lang="en-US" sz="2200" dirty="0">
                <a:solidFill>
                  <a:schemeClr val="accent3">
                    <a:lumMod val="25000"/>
                  </a:schemeClr>
                </a:solidFill>
                <a:latin typeface="Abadi"/>
              </a:rPr>
              <a:t>Importance of Launch Site: The choice of launch site appears to significantly impact launch success, as evidenced by the analysis of success rates at different sites.</a:t>
            </a:r>
          </a:p>
          <a:p>
            <a:pPr>
              <a:lnSpc>
                <a:spcPct val="100000"/>
              </a:lnSpc>
              <a:spcBef>
                <a:spcPts val="1400"/>
              </a:spcBef>
            </a:pPr>
            <a:r>
              <a:rPr lang="en-US" sz="2200" dirty="0">
                <a:solidFill>
                  <a:schemeClr val="accent3">
                    <a:lumMod val="25000"/>
                  </a:schemeClr>
                </a:solidFill>
                <a:latin typeface="Abadi"/>
              </a:rPr>
              <a:t>Need for Further Refinement : While the models showed decent accuracy, there is room for further refinement and improvement , </a:t>
            </a:r>
            <a:r>
              <a:rPr lang="en-US" sz="2200" dirty="0" err="1">
                <a:solidFill>
                  <a:schemeClr val="accent3">
                    <a:lumMod val="25000"/>
                  </a:schemeClr>
                </a:solidFill>
                <a:latin typeface="Abadi"/>
              </a:rPr>
              <a:t>particulary</a:t>
            </a:r>
            <a:r>
              <a:rPr lang="en-US" sz="2200" dirty="0">
                <a:solidFill>
                  <a:schemeClr val="accent3">
                    <a:lumMod val="25000"/>
                  </a:schemeClr>
                </a:solidFill>
                <a:latin typeface="Abadi"/>
              </a:rPr>
              <a:t> in distinguishing between the two classes </a:t>
            </a:r>
          </a:p>
          <a:p>
            <a:pPr>
              <a:lnSpc>
                <a:spcPct val="100000"/>
              </a:lnSpc>
              <a:spcBef>
                <a:spcPts val="1400"/>
              </a:spcBef>
            </a:pPr>
            <a:r>
              <a:rPr lang="en-US" sz="2200" dirty="0">
                <a:solidFill>
                  <a:schemeClr val="accent3">
                    <a:lumMod val="25000"/>
                  </a:schemeClr>
                </a:solidFill>
                <a:latin typeface="Abadi"/>
              </a:rPr>
              <a:t>Overall insights: The project has provided valuable insights into SpaceX launch outcomes, highlighting the operational efficiency in the aerospace industry.</a:t>
            </a:r>
          </a:p>
          <a:p>
            <a:pPr>
              <a:lnSpc>
                <a:spcPct val="100000"/>
              </a:lnSpc>
              <a:spcBef>
                <a:spcPts val="1400"/>
              </a:spcBef>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787077"/>
            <a:ext cx="11349486" cy="448073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the code used in this project, including data collection from the SpaceX API, data wrangling, exploratory data analysis, interactive visual analytics and predictive analysis using classification models can be found in the following.</a:t>
            </a:r>
          </a:p>
          <a:p>
            <a:pPr>
              <a:lnSpc>
                <a:spcPct val="100000"/>
              </a:lnSpc>
              <a:spcBef>
                <a:spcPts val="1400"/>
              </a:spcBef>
            </a:pPr>
            <a:r>
              <a:rPr lang="en-US" sz="2200">
                <a:solidFill>
                  <a:schemeClr val="accent3">
                    <a:lumMod val="25000"/>
                  </a:schemeClr>
                </a:solidFill>
                <a:latin typeface="Abadi"/>
              </a:rPr>
              <a:t>GitHub Repository: </a:t>
            </a:r>
            <a:r>
              <a:rPr lang="en-US" sz="2200" dirty="0">
                <a:solidFill>
                  <a:schemeClr val="accent3">
                    <a:lumMod val="25000"/>
                  </a:schemeClr>
                </a:solidFill>
                <a:ea typeface="+mn-lt"/>
                <a:cs typeface="+mn-lt"/>
                <a:hlinkClick r:id="rId4">
                  <a:extLst>
                    <a:ext uri="{A12FA001-AC4F-418D-AE19-62706E023703}">
                      <ahyp:hlinkClr xmlns:ahyp="http://schemas.microsoft.com/office/drawing/2018/hyperlinkcolor" val="tx"/>
                    </a:ext>
                  </a:extLst>
                </a:hlinkClick>
              </a:rPr>
              <a:t>https://github.com/mehmetkadri1/IBM-Data-Scientist-Capstone-.git</a:t>
            </a:r>
          </a:p>
          <a:p>
            <a:pPr>
              <a:lnSpc>
                <a:spcPct val="100000"/>
              </a:lnSpc>
              <a:spcBef>
                <a:spcPts val="1400"/>
              </a:spcBef>
            </a:pPr>
            <a:endParaRPr lang="en-US" sz="2200" dirty="0">
              <a:solidFill>
                <a:schemeClr val="accent3">
                  <a:lumMod val="25000"/>
                </a:schemeClr>
              </a:solidFill>
              <a:latin typeface="Calibr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Appendix</a:t>
            </a:r>
            <a:endParaRPr lang="en-US">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a:solidFill>
                  <a:srgbClr val="0B49CB"/>
                </a:solidFill>
                <a:latin typeface="Abadi"/>
              </a:rPr>
              <a:t>Executive Summary</a:t>
            </a:r>
          </a:p>
          <a:p>
            <a:pPr>
              <a:lnSpc>
                <a:spcPct val="120000"/>
              </a:lnSpc>
              <a:spcBef>
                <a:spcPts val="1400"/>
              </a:spcBef>
            </a:pPr>
            <a:r>
              <a:rPr lang="en-US" sz="2000">
                <a:solidFill>
                  <a:schemeClr val="accent3">
                    <a:lumMod val="25000"/>
                  </a:schemeClr>
                </a:solidFill>
                <a:latin typeface="Abadi"/>
              </a:rPr>
              <a:t>Data collection methodology:</a:t>
            </a:r>
          </a:p>
          <a:p>
            <a:pPr lvl="1">
              <a:lnSpc>
                <a:spcPct val="120000"/>
              </a:lnSpc>
              <a:spcBef>
                <a:spcPts val="1400"/>
              </a:spcBef>
            </a:pPr>
            <a:r>
              <a:rPr lang="en-US" sz="2000">
                <a:solidFill>
                  <a:schemeClr val="bg2">
                    <a:lumMod val="50000"/>
                  </a:schemeClr>
                </a:solidFill>
                <a:latin typeface="Abadi"/>
              </a:rPr>
              <a:t>Collected from SpaceX public API and SpaceX Wikipedia site</a:t>
            </a:r>
          </a:p>
          <a:p>
            <a:pPr>
              <a:lnSpc>
                <a:spcPct val="120000"/>
              </a:lnSpc>
              <a:spcBef>
                <a:spcPts val="1400"/>
              </a:spcBef>
            </a:pPr>
            <a:r>
              <a:rPr lang="en-US" sz="2000">
                <a:solidFill>
                  <a:schemeClr val="accent3">
                    <a:lumMod val="25000"/>
                  </a:schemeClr>
                </a:solidFill>
                <a:latin typeface="Abadi"/>
              </a:rPr>
              <a:t>Perform data wrangling</a:t>
            </a:r>
          </a:p>
          <a:p>
            <a:pPr lvl="1">
              <a:lnSpc>
                <a:spcPct val="120000"/>
              </a:lnSpc>
              <a:spcBef>
                <a:spcPts val="1400"/>
              </a:spcBef>
            </a:pPr>
            <a:r>
              <a:rPr lang="en-US" sz="2000">
                <a:solidFill>
                  <a:schemeClr val="bg2">
                    <a:lumMod val="50000"/>
                  </a:schemeClr>
                </a:solidFill>
                <a:latin typeface="Abadi"/>
              </a:rPr>
              <a:t>Landings classified as successful and unsuccessful otherwise</a:t>
            </a:r>
          </a:p>
          <a:p>
            <a:pPr>
              <a:lnSpc>
                <a:spcPct val="120000"/>
              </a:lnSpc>
              <a:spcBef>
                <a:spcPts val="1400"/>
              </a:spcBef>
            </a:pPr>
            <a:r>
              <a:rPr lang="en-US" sz="2000">
                <a:solidFill>
                  <a:schemeClr val="accent3">
                    <a:lumMod val="25000"/>
                  </a:schemeClr>
                </a:solidFill>
                <a:latin typeface="Abadi"/>
              </a:rPr>
              <a:t>Perform exploratory data analysis (EDA) using visualization and SQL</a:t>
            </a:r>
          </a:p>
          <a:p>
            <a:pPr>
              <a:lnSpc>
                <a:spcPct val="120000"/>
              </a:lnSpc>
              <a:spcBef>
                <a:spcPts val="1400"/>
              </a:spcBef>
            </a:pPr>
            <a:r>
              <a:rPr lang="en-US" sz="2000">
                <a:solidFill>
                  <a:schemeClr val="accent3">
                    <a:lumMod val="25000"/>
                  </a:schemeClr>
                </a:solidFill>
                <a:latin typeface="Abadi"/>
              </a:rPr>
              <a:t>Perform interactive visual analytics using Folium and </a:t>
            </a:r>
            <a:r>
              <a:rPr lang="en-US" sz="2000" err="1">
                <a:solidFill>
                  <a:schemeClr val="accent3">
                    <a:lumMod val="25000"/>
                  </a:schemeClr>
                </a:solidFill>
                <a:latin typeface="Abadi"/>
              </a:rPr>
              <a:t>Plotly</a:t>
            </a:r>
            <a:r>
              <a:rPr lang="en-US" sz="2000">
                <a:solidFill>
                  <a:schemeClr val="accent3">
                    <a:lumMod val="25000"/>
                  </a:schemeClr>
                </a:solidFill>
                <a:latin typeface="Abadi"/>
              </a:rPr>
              <a:t> Dash</a:t>
            </a:r>
          </a:p>
          <a:p>
            <a:pPr>
              <a:lnSpc>
                <a:spcPct val="120000"/>
              </a:lnSpc>
              <a:spcBef>
                <a:spcPts val="1400"/>
              </a:spcBef>
            </a:pPr>
            <a:r>
              <a:rPr lang="en-US" sz="2000">
                <a:solidFill>
                  <a:schemeClr val="accent3">
                    <a:lumMod val="25000"/>
                  </a:schemeClr>
                </a:solidFill>
                <a:latin typeface="Abadi"/>
              </a:rPr>
              <a:t>Perform predictive analysis using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3906" y="1710531"/>
            <a:ext cx="6138068" cy="4315619"/>
          </a:xfrm>
          <a:prstGeom prst="rect">
            <a:avLst/>
          </a:prstGeom>
        </p:spPr>
        <p:txBody>
          <a:bodyPr vert="horz" lIns="91440" tIns="45720" rIns="91440" bIns="45720" rtlCol="0" anchor="t">
            <a:normAutofit fontScale="85000" lnSpcReduction="20000"/>
          </a:bodyPr>
          <a:lstStyle/>
          <a:p>
            <a:pPr>
              <a:lnSpc>
                <a:spcPct val="100000"/>
              </a:lnSpc>
              <a:spcBef>
                <a:spcPts val="1400"/>
              </a:spcBef>
            </a:pPr>
            <a:r>
              <a:rPr lang="en-US" sz="2200">
                <a:solidFill>
                  <a:schemeClr val="accent3">
                    <a:lumMod val="25000"/>
                  </a:schemeClr>
                </a:solidFill>
                <a:latin typeface="Abadi"/>
              </a:rPr>
              <a:t>Request Data.</a:t>
            </a:r>
          </a:p>
          <a:p>
            <a:pPr>
              <a:lnSpc>
                <a:spcPct val="100000"/>
              </a:lnSpc>
              <a:spcBef>
                <a:spcPts val="1400"/>
              </a:spcBef>
            </a:pPr>
            <a:r>
              <a:rPr lang="en-US" sz="2200">
                <a:solidFill>
                  <a:schemeClr val="accent3">
                    <a:lumMod val="25000"/>
                  </a:schemeClr>
                </a:solidFill>
                <a:latin typeface="Abadi"/>
              </a:rPr>
              <a:t>Get additional Data from other API endpoint.</a:t>
            </a:r>
          </a:p>
          <a:p>
            <a:pPr marL="0" indent="0">
              <a:lnSpc>
                <a:spcPct val="100000"/>
              </a:lnSpc>
              <a:spcBef>
                <a:spcPts val="1400"/>
              </a:spcBef>
              <a:buNone/>
            </a:pPr>
            <a:r>
              <a:rPr lang="en-US" sz="2200">
                <a:solidFill>
                  <a:schemeClr val="accent3">
                    <a:lumMod val="25000"/>
                  </a:schemeClr>
                </a:solidFill>
                <a:latin typeface="Abadi"/>
              </a:rPr>
              <a:t>Filter Data</a:t>
            </a:r>
          </a:p>
          <a:p>
            <a:pPr>
              <a:lnSpc>
                <a:spcPct val="100000"/>
              </a:lnSpc>
              <a:spcBef>
                <a:spcPts val="1400"/>
              </a:spcBef>
            </a:pPr>
            <a:r>
              <a:rPr lang="en-US" sz="2200">
                <a:solidFill>
                  <a:schemeClr val="accent3">
                    <a:lumMod val="25000"/>
                  </a:schemeClr>
                </a:solidFill>
                <a:latin typeface="Abadi"/>
              </a:rPr>
              <a:t>Clean Data</a:t>
            </a:r>
          </a:p>
          <a:p>
            <a:pPr>
              <a:lnSpc>
                <a:spcPct val="100000"/>
              </a:lnSpc>
              <a:spcBef>
                <a:spcPts val="1400"/>
              </a:spcBef>
            </a:pPr>
            <a:r>
              <a:rPr lang="en-US" sz="2200">
                <a:solidFill>
                  <a:schemeClr val="accent3">
                    <a:lumMod val="25000"/>
                  </a:schemeClr>
                </a:solidFill>
                <a:latin typeface="Abadi"/>
              </a:rPr>
              <a:t>Create </a:t>
            </a:r>
            <a:r>
              <a:rPr lang="en-US" sz="2200" err="1">
                <a:solidFill>
                  <a:schemeClr val="accent3">
                    <a:lumMod val="25000"/>
                  </a:schemeClr>
                </a:solidFill>
                <a:latin typeface="Abadi"/>
              </a:rPr>
              <a:t>DataFrame</a:t>
            </a:r>
            <a:endParaRPr lang="en-US" sz="2200">
              <a:solidFill>
                <a:schemeClr val="accent3">
                  <a:lumMod val="25000"/>
                </a:schemeClr>
              </a:solidFill>
              <a:latin typeface="Abadi"/>
            </a:endParaRPr>
          </a:p>
          <a:p>
            <a:pPr marL="0" indent="0">
              <a:buNone/>
            </a:pPr>
            <a:r>
              <a:rPr lang="en-US">
                <a:latin typeface="Abadi"/>
              </a:rPr>
              <a:t>Data Collection Notebook: </a:t>
            </a:r>
            <a:endParaRPr lang="en-US">
              <a:latin typeface="Abadi"/>
              <a:ea typeface="+mn-lt"/>
              <a:cs typeface="+mn-lt"/>
            </a:endParaRPr>
          </a:p>
          <a:p>
            <a:pPr marL="0" indent="0">
              <a:buNone/>
            </a:pPr>
            <a:r>
              <a:rPr lang="en-US">
                <a:ea typeface="+mn-lt"/>
                <a:cs typeface="+mn-lt"/>
              </a:rPr>
              <a:t>  </a:t>
            </a:r>
            <a:r>
              <a:rPr lang="en-US">
                <a:ea typeface="+mn-lt"/>
                <a:cs typeface="+mn-lt"/>
                <a:hlinkClick r:id="rId3"/>
              </a:rPr>
              <a:t>https://github.com/mehmetkadri1/IBM-Data-Scientist-Capstone-/blob/896ed6e523d7656bf9b5a3409b65c3d99599f806/Week1-Data%20Scienctist%20Capstone/DataCollectionAPI.ipynb</a:t>
            </a:r>
          </a:p>
          <a:p>
            <a:pPr marL="0" indent="0">
              <a:buNone/>
            </a:pPr>
            <a:endParaRPr lang="en-US">
              <a:cs typeface="Calibri" panose="020F0502020204030204"/>
            </a:endParaRPr>
          </a:p>
          <a:p>
            <a:pPr marL="0" indent="0">
              <a:buNone/>
            </a:pPr>
            <a:endParaRPr lang="en-US">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a:t>
            </a:r>
            <a:r>
              <a:rPr lang="en-US" err="1">
                <a:solidFill>
                  <a:srgbClr val="0B49CB"/>
                </a:solidFill>
                <a:latin typeface="Abadi"/>
              </a:rPr>
              <a:t>SpaceX</a:t>
            </a:r>
            <a:r>
              <a:rPr lang="en-US">
                <a:solidFill>
                  <a:srgbClr val="0B49CB"/>
                </a:solidFill>
                <a:latin typeface="Abadi"/>
              </a:rPr>
              <a:t> API</a:t>
            </a:r>
            <a:endParaRPr lang="en-US">
              <a:solidFill>
                <a:srgbClr val="0B49CB"/>
              </a:solidFill>
            </a:endParaRPr>
          </a:p>
        </p:txBody>
      </p:sp>
      <p:pic>
        <p:nvPicPr>
          <p:cNvPr id="2" name="Picture 1" descr="A diagram of a software flowchart&#10;&#10;Description automatically generated">
            <a:extLst>
              <a:ext uri="{FF2B5EF4-FFF2-40B4-BE49-F238E27FC236}">
                <a16:creationId xmlns:a16="http://schemas.microsoft.com/office/drawing/2014/main" id="{3C751CD5-0102-711B-782D-EA59D51EEB05}"/>
              </a:ext>
            </a:extLst>
          </p:cNvPr>
          <p:cNvPicPr>
            <a:picLocks noChangeAspect="1"/>
          </p:cNvPicPr>
          <p:nvPr/>
        </p:nvPicPr>
        <p:blipFill>
          <a:blip r:embed="rId4"/>
          <a:stretch>
            <a:fillRect/>
          </a:stretch>
        </p:blipFill>
        <p:spPr>
          <a:xfrm>
            <a:off x="7237721" y="1704975"/>
            <a:ext cx="4025139" cy="4114800"/>
          </a:xfrm>
          <a:prstGeom prst="rect">
            <a:avLst/>
          </a:prstGeom>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21168"/>
            <a:ext cx="5019358" cy="3303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Request Data: Retrieving the HTML content of the Wikipedia page.</a:t>
            </a:r>
          </a:p>
          <a:p>
            <a:pPr>
              <a:lnSpc>
                <a:spcPct val="100000"/>
              </a:lnSpc>
              <a:spcBef>
                <a:spcPts val="1400"/>
              </a:spcBef>
            </a:pPr>
            <a:r>
              <a:rPr lang="en-US" sz="2200">
                <a:solidFill>
                  <a:schemeClr val="accent3">
                    <a:lumMod val="25000"/>
                  </a:schemeClr>
                </a:solidFill>
                <a:latin typeface="Abadi"/>
              </a:rPr>
              <a:t>Parse HTML: Using </a:t>
            </a:r>
            <a:r>
              <a:rPr lang="en-US" sz="2200" err="1">
                <a:solidFill>
                  <a:schemeClr val="accent3">
                    <a:lumMod val="25000"/>
                  </a:schemeClr>
                </a:solidFill>
                <a:latin typeface="Abadi"/>
              </a:rPr>
              <a:t>BeautifulSoup</a:t>
            </a:r>
            <a:r>
              <a:rPr lang="en-US" sz="2200">
                <a:solidFill>
                  <a:schemeClr val="accent3">
                    <a:lumMod val="25000"/>
                  </a:schemeClr>
                </a:solidFill>
                <a:latin typeface="Abadi"/>
              </a:rPr>
              <a:t> to parse and extract tables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Clean and Format </a:t>
            </a:r>
            <a:r>
              <a:rPr lang="en-US" sz="2200" err="1">
                <a:solidFill>
                  <a:schemeClr val="accent3">
                    <a:lumMod val="25000"/>
                  </a:schemeClr>
                </a:solidFill>
                <a:latin typeface="Abadi"/>
              </a:rPr>
              <a:t>Data:Utilizing</a:t>
            </a:r>
            <a:r>
              <a:rPr lang="en-US" sz="2200">
                <a:solidFill>
                  <a:schemeClr val="accent3">
                    <a:lumMod val="25000"/>
                  </a:schemeClr>
                </a:solidFill>
                <a:latin typeface="Abadi"/>
              </a:rPr>
              <a:t> functions for data cleaning</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ea typeface="+mn-lt"/>
                <a:cs typeface="+mn-lt"/>
                <a:hlinkClick r:id="rId3"/>
              </a:rPr>
              <a:t>https://github.com/mehmetkadri1/IBM-Data-Scientist-Capstone-/blob/896ed6e523d7656bf9b5a3409b65c3d99599f806/Week1-Data%20Scienctist%20Capstone/DataCollectionWebScraping.ipynb</a:t>
            </a:r>
            <a:endParaRPr lang="en-US" sz="2200">
              <a:solidFill>
                <a:schemeClr val="accent3">
                  <a:lumMod val="25000"/>
                </a:schemeClr>
              </a:solidFill>
              <a:latin typeface="Abadi" panose="020B0604020104020204" pitchFamily="34" charset="0"/>
              <a:ea typeface="+mn-lt"/>
              <a:cs typeface="+mn-lt"/>
              <a:hlinkClick r:id="rId3"/>
            </a:endParaRPr>
          </a:p>
          <a:p>
            <a:pPr>
              <a:lnSpc>
                <a:spcPct val="100000"/>
              </a:lnSpc>
              <a:spcBef>
                <a:spcPts val="1400"/>
              </a:spcBef>
            </a:pPr>
            <a:endParaRPr lang="en-US" sz="2200">
              <a:solidFill>
                <a:schemeClr val="accent3">
                  <a:lumMod val="25000"/>
                </a:schemeClr>
              </a:solidFill>
              <a:latin typeface="Calibri"/>
              <a:cs typeface="Calibr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a:solidFill>
                <a:srgbClr val="0B49CB"/>
              </a:solidFill>
            </a:endParaRPr>
          </a:p>
        </p:txBody>
      </p:sp>
      <p:pic>
        <p:nvPicPr>
          <p:cNvPr id="8" name="Picture 7" descr="A diagram of a web scraping process&#10;&#10;Description automatically generated">
            <a:extLst>
              <a:ext uri="{FF2B5EF4-FFF2-40B4-BE49-F238E27FC236}">
                <a16:creationId xmlns:a16="http://schemas.microsoft.com/office/drawing/2014/main" id="{2824B67F-2F6E-050D-AA10-E7665FD0A12D}"/>
              </a:ext>
            </a:extLst>
          </p:cNvPr>
          <p:cNvPicPr>
            <a:picLocks noChangeAspect="1"/>
          </p:cNvPicPr>
          <p:nvPr/>
        </p:nvPicPr>
        <p:blipFill>
          <a:blip r:embed="rId4"/>
          <a:stretch>
            <a:fillRect/>
          </a:stretch>
        </p:blipFill>
        <p:spPr>
          <a:xfrm>
            <a:off x="6863615" y="1757680"/>
            <a:ext cx="3869891" cy="459232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0679" y="1724985"/>
            <a:ext cx="6200896" cy="4451978"/>
          </a:xfrm>
          <a:prstGeom prst="rect">
            <a:avLst/>
          </a:prstGeom>
        </p:spPr>
        <p:txBody>
          <a:bodyPr vert="horz" lIns="91440" tIns="45720" rIns="91440" bIns="45720" rtlCol="0" anchor="t">
            <a:normAutofit/>
          </a:bodyPr>
          <a:lstStyle/>
          <a:p>
            <a:r>
              <a:rPr lang="en-US" sz="2200">
                <a:solidFill>
                  <a:schemeClr val="accent3">
                    <a:lumMod val="25000"/>
                  </a:schemeClr>
                </a:solidFill>
                <a:latin typeface="Abadi"/>
              </a:rPr>
              <a:t>Loaded the dataset from a CSV file.</a:t>
            </a:r>
          </a:p>
          <a:p>
            <a:r>
              <a:rPr lang="en-US" sz="2200">
                <a:solidFill>
                  <a:schemeClr val="accent3">
                    <a:lumMod val="25000"/>
                  </a:schemeClr>
                </a:solidFill>
                <a:latin typeface="Abadi"/>
              </a:rPr>
              <a:t>Checked for missing values for each column.</a:t>
            </a:r>
          </a:p>
          <a:p>
            <a:r>
              <a:rPr lang="en-US" sz="2200">
                <a:solidFill>
                  <a:schemeClr val="accent3">
                    <a:lumMod val="25000"/>
                  </a:schemeClr>
                </a:solidFill>
                <a:latin typeface="Abadi"/>
              </a:rPr>
              <a:t>Checked the data types of each column.</a:t>
            </a:r>
          </a:p>
          <a:p>
            <a:r>
              <a:rPr lang="en-US" sz="2200">
                <a:solidFill>
                  <a:schemeClr val="accent3">
                    <a:lumMod val="25000"/>
                  </a:schemeClr>
                </a:solidFill>
                <a:latin typeface="Abadi"/>
              </a:rPr>
              <a:t>Generated summary statistics of the </a:t>
            </a:r>
            <a:r>
              <a:rPr lang="en-US" sz="2200" err="1">
                <a:solidFill>
                  <a:schemeClr val="accent3">
                    <a:lumMod val="25000"/>
                  </a:schemeClr>
                </a:solidFill>
                <a:latin typeface="Abadi"/>
              </a:rPr>
              <a:t>DataFrame</a:t>
            </a:r>
            <a:r>
              <a:rPr lang="en-US" sz="2200">
                <a:solidFill>
                  <a:schemeClr val="accent3">
                    <a:lumMod val="25000"/>
                  </a:schemeClr>
                </a:solidFill>
                <a:latin typeface="Abadi"/>
              </a:rPr>
              <a:t>.</a:t>
            </a:r>
          </a:p>
          <a:p>
            <a:pPr marL="0" indent="0">
              <a:buNone/>
            </a:pPr>
            <a:r>
              <a:rPr lang="en-US" sz="2200">
                <a:solidFill>
                  <a:schemeClr val="accent3">
                    <a:lumMod val="25000"/>
                  </a:schemeClr>
                </a:solidFill>
                <a:latin typeface="Abadi"/>
              </a:rPr>
              <a:t>Data Wrangling Notebook:</a:t>
            </a:r>
            <a:r>
              <a:rPr lang="en-US" sz="2200">
                <a:solidFill>
                  <a:schemeClr val="accent3">
                    <a:lumMod val="25000"/>
                  </a:schemeClr>
                </a:solidFill>
                <a:latin typeface="Abadi"/>
                <a:ea typeface="+mn-lt"/>
                <a:cs typeface="+mn-lt"/>
              </a:rPr>
              <a:t>  </a:t>
            </a:r>
            <a:r>
              <a:rPr lang="en-US" sz="2200">
                <a:solidFill>
                  <a:schemeClr val="accent3">
                    <a:lumMod val="25000"/>
                  </a:schemeClr>
                </a:solidFill>
                <a:ea typeface="+mn-lt"/>
                <a:cs typeface="+mn-lt"/>
                <a:hlinkClick r:id="rId3">
                  <a:extLst>
                    <a:ext uri="{A12FA001-AC4F-418D-AE19-62706E023703}">
                      <ahyp:hlinkClr xmlns:ahyp="http://schemas.microsoft.com/office/drawing/2018/hyperlinkcolor" val="tx"/>
                    </a:ext>
                  </a:extLst>
                </a:hlinkClick>
              </a:rPr>
              <a:t>https://github.com/mehmetkadri1/IBM-Data-Scientist-Capstone-/blob/896ed6e523d7656bf9b5a3409b65c3d99599f806/Week1-Data%20Scienctist%20Capstone/DataWrangling.ipynb</a:t>
            </a:r>
            <a:endParaRPr lang="en-US" sz="2200">
              <a:solidFill>
                <a:schemeClr val="accent3">
                  <a:lumMod val="25000"/>
                </a:schemeClr>
              </a:solidFill>
              <a:latin typeface="Calibri" panose="020F0502020204030204"/>
              <a:cs typeface="Calibri" panose="020F0502020204030204"/>
              <a:hlinkClick r:id="rId3">
                <a:extLst>
                  <a:ext uri="{A12FA001-AC4F-418D-AE19-62706E023703}">
                    <ahyp:hlinkClr xmlns:ahyp="http://schemas.microsoft.com/office/drawing/2018/hyperlinkcolor" val="tx"/>
                  </a:ext>
                </a:extLst>
              </a:hlinkClick>
            </a:endParaRPr>
          </a:p>
          <a:p>
            <a:pPr marL="0" indent="0">
              <a:buNone/>
            </a:pPr>
            <a:endParaRPr lang="en-US" sz="2200">
              <a:solidFill>
                <a:schemeClr val="accent3">
                  <a:lumMod val="25000"/>
                </a:schemeClr>
              </a:solidFill>
              <a:latin typeface="Calibri" panose="020F0502020204030204"/>
              <a:cs typeface="Calibri" panose="020F0502020204030204"/>
            </a:endParaRPr>
          </a:p>
          <a:p>
            <a:pPr marL="0" indent="0">
              <a:buNone/>
            </a:pPr>
            <a:endParaRPr lang="en-US" sz="2200">
              <a:solidFill>
                <a:srgbClr val="292929"/>
              </a:solidFill>
              <a:cs typeface="Calibri" panose="020F0502020204030204"/>
            </a:endParaRPr>
          </a:p>
          <a:p>
            <a:endParaRPr lang="en-US"/>
          </a:p>
          <a:p>
            <a:endParaRPr lang="en-US">
              <a:cs typeface="Calibri" panose="020F0502020204030204"/>
            </a:endParaRPr>
          </a:p>
          <a:p>
            <a:endParaRPr lang="en-US">
              <a:cs typeface="Calibri" panose="020F0502020204030204"/>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pic>
        <p:nvPicPr>
          <p:cNvPr id="2" name="Picture 1" descr="A diagram of data wringling&#10;&#10;Description automatically generated">
            <a:extLst>
              <a:ext uri="{FF2B5EF4-FFF2-40B4-BE49-F238E27FC236}">
                <a16:creationId xmlns:a16="http://schemas.microsoft.com/office/drawing/2014/main" id="{08E78FE3-BA97-17E7-2235-A05DC9A71E66}"/>
              </a:ext>
            </a:extLst>
          </p:cNvPr>
          <p:cNvPicPr>
            <a:picLocks noChangeAspect="1"/>
          </p:cNvPicPr>
          <p:nvPr/>
        </p:nvPicPr>
        <p:blipFill>
          <a:blip r:embed="rId4"/>
          <a:stretch>
            <a:fillRect/>
          </a:stretch>
        </p:blipFill>
        <p:spPr>
          <a:xfrm>
            <a:off x="6857550" y="1311665"/>
            <a:ext cx="4429125" cy="4867275"/>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47</Slides>
  <Notes>4</Notes>
  <HiddenSlides>0</HiddenSlides>
  <ScaleCrop>false</ScaleCrop>
  <HeadingPairs>
    <vt:vector size="4" baseType="variant">
      <vt:variant>
        <vt:lpstr>Theme</vt:lpstr>
      </vt:variant>
      <vt:variant>
        <vt:i4>2</vt:i4>
      </vt:variant>
      <vt:variant>
        <vt:lpstr>Slide Titles</vt:lpstr>
      </vt:variant>
      <vt:variant>
        <vt:i4>47</vt:i4>
      </vt:variant>
    </vt:vector>
  </HeadingPairs>
  <TitlesOfParts>
    <vt:vector size="49" baseType="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246</cp:revision>
  <dcterms:created xsi:type="dcterms:W3CDTF">2021-04-29T18:58:34Z</dcterms:created>
  <dcterms:modified xsi:type="dcterms:W3CDTF">2024-04-26T08:29:05Z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